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1"/>
  </p:sldMasterIdLst>
  <p:notesMasterIdLst>
    <p:notesMasterId r:id="rId20"/>
  </p:notesMasterIdLst>
  <p:sldIdLst>
    <p:sldId id="260" r:id="rId2"/>
    <p:sldId id="275" r:id="rId3"/>
    <p:sldId id="593" r:id="rId4"/>
    <p:sldId id="646" r:id="rId5"/>
    <p:sldId id="623" r:id="rId6"/>
    <p:sldId id="625" r:id="rId7"/>
    <p:sldId id="615" r:id="rId8"/>
    <p:sldId id="642" r:id="rId9"/>
    <p:sldId id="643" r:id="rId10"/>
    <p:sldId id="630" r:id="rId11"/>
    <p:sldId id="632" r:id="rId12"/>
    <p:sldId id="631" r:id="rId13"/>
    <p:sldId id="633" r:id="rId14"/>
    <p:sldId id="634" r:id="rId15"/>
    <p:sldId id="635" r:id="rId16"/>
    <p:sldId id="644" r:id="rId17"/>
    <p:sldId id="665" r:id="rId18"/>
    <p:sldId id="274"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 Fiifi" initials="GFB"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8C00"/>
    <a:srgbClr val="5F6C8E"/>
    <a:srgbClr val="15607A"/>
    <a:srgbClr val="2C1971"/>
    <a:srgbClr val="D531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52"/>
  </p:normalViewPr>
  <p:slideViewPr>
    <p:cSldViewPr snapToGrid="0">
      <p:cViewPr varScale="1">
        <p:scale>
          <a:sx n="84" d="100"/>
          <a:sy n="84" d="100"/>
        </p:scale>
        <p:origin x="629"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ELL\Downloads\Stats%20Ghana\GHA%20Final%20Compilation_FINAL%20FINAL%20Nov%2018(2)_Nov.12.2022.xls"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Tony\F-paper%20Dropbox\Anthony%20Krakah\PC\Desktop\IIP%20&amp;%20PPI%20Rebasing\PPI_compilation\OCT%202022%20PPI%20RELEASE\Industries(2)(1).xlsx" TargetMode="External"/><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oleObject" Target="file:///D:\GHA%20Final%20Compilation_FINAL%20FINAL%20Nov%2018(2)_Nov.12.202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GHA%20Final%20Compilation_FINAL%20FINAL%20Nov%2018(2)_Nov.12.2022.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Tony\F-paper%20Dropbox\Anthony%20Krakah\PC\Desktop\IIP%20&amp;%20PPI%20Rebasing\PPI_compilation\OCT%202022%20PPI%20RELEASE\Industries(2)(1).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Tony\F-paper%20Dropbox\Anthony%20Krakah\PC\Desktop\IIP%20&amp;%20PPI%20Rebasing\PPI_compilation\OCT%202022%20PPI%20RELEASE\Industries(2)(1).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C:\Users\Tony\F-paper%20Dropbox\Anthony%20Krakah\PC\Desktop\IIP%20&amp;%20PPI%20Rebasing\PPI_compilation\OCT%202022%20PPI%20RELEASE\Industries(2)(1).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'[GHA Final Compilation_FINAL FINAL Nov 18(2)_Nov.12.2022.xls]Monthly Publication Updated'!$P$31</c:f>
              <c:strCache>
                <c:ptCount val="1"/>
                <c:pt idx="0">
                  <c:v>Sep-22</c:v>
                </c:pt>
              </c:strCache>
            </c:strRef>
          </c:tx>
          <c:spPr>
            <a:solidFill>
              <a:srgbClr val="FFCA76"/>
            </a:solidFill>
            <a:ln>
              <a:noFill/>
            </a:ln>
            <a:effectLst/>
          </c:spPr>
          <c:invertIfNegative val="0"/>
          <c:dLbls>
            <c:spPr>
              <a:noFill/>
              <a:ln>
                <a:noFill/>
              </a:ln>
              <a:effectLst/>
            </c:spPr>
            <c:txPr>
              <a:bodyPr rot="0" spcFirstLastPara="1" vertOverflow="ellipsis" vert="horz" wrap="square" anchor="ctr" anchorCtr="1"/>
              <a:lstStyle/>
              <a:p>
                <a:pPr>
                  <a:defRPr lang="en-GB" sz="1800" b="1" i="0" u="none" strike="noStrike" kern="1200" baseline="0">
                    <a:solidFill>
                      <a:schemeClr val="tx1">
                        <a:lumMod val="75000"/>
                        <a:lumOff val="2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'[GHA Final Compilation_FINAL FINAL Nov 18(2)_Nov.12.2022.xls]Monthly Publication Updated'!$O$32:$O$34</c:f>
              <c:strCache>
                <c:ptCount val="3"/>
                <c:pt idx="0">
                  <c:v>Industry</c:v>
                </c:pt>
                <c:pt idx="1">
                  <c:v>Construction</c:v>
                </c:pt>
                <c:pt idx="2">
                  <c:v>Services</c:v>
                </c:pt>
              </c:strCache>
            </c:strRef>
          </c:cat>
          <c:val>
            <c:numRef>
              <c:f>'[GHA Final Compilation_FINAL FINAL Nov 18(2)_Nov.12.2022.xls]Monthly Publication Updated'!$P$32:$P$34</c:f>
              <c:numCache>
                <c:formatCode>_(* #,##0.0_);_(* \(#,##0.0\);_(* "-"??_);_(@_)</c:formatCode>
                <c:ptCount val="3"/>
                <c:pt idx="0">
                  <c:v>54.511202346563998</c:v>
                </c:pt>
                <c:pt idx="1">
                  <c:v>25.078450361890301</c:v>
                </c:pt>
                <c:pt idx="2">
                  <c:v>5.62573643071359</c:v>
                </c:pt>
              </c:numCache>
            </c:numRef>
          </c:val>
        </c:ser>
        <c:ser>
          <c:idx val="1"/>
          <c:order val="1"/>
          <c:tx>
            <c:strRef>
              <c:f>'[GHA Final Compilation_FINAL FINAL Nov 18(2)_Nov.12.2022.xls]Monthly Publication Updated'!$Q$31</c:f>
              <c:strCache>
                <c:ptCount val="1"/>
                <c:pt idx="0">
                  <c:v>Oct-22</c:v>
                </c:pt>
              </c:strCache>
            </c:strRef>
          </c:tx>
          <c:spPr>
            <a:solidFill>
              <a:srgbClr val="09BB9F"/>
            </a:solidFill>
            <a:ln>
              <a:noFill/>
            </a:ln>
            <a:effectLst/>
          </c:spPr>
          <c:invertIfNegative val="0"/>
          <c:dLbls>
            <c:spPr>
              <a:noFill/>
              <a:ln>
                <a:noFill/>
              </a:ln>
              <a:effectLst/>
            </c:spPr>
            <c:txPr>
              <a:bodyPr rot="0" spcFirstLastPara="1" vertOverflow="ellipsis" vert="horz" wrap="square" anchor="ctr" anchorCtr="1"/>
              <a:lstStyle/>
              <a:p>
                <a:pPr>
                  <a:defRPr lang="en-GB" sz="1800" b="1" i="0" u="none" strike="noStrike" kern="1200" baseline="0">
                    <a:solidFill>
                      <a:schemeClr val="tx1">
                        <a:lumMod val="75000"/>
                        <a:lumOff val="2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'[GHA Final Compilation_FINAL FINAL Nov 18(2)_Nov.12.2022.xls]Monthly Publication Updated'!$O$32:$O$34</c:f>
              <c:strCache>
                <c:ptCount val="3"/>
                <c:pt idx="0">
                  <c:v>Industry</c:v>
                </c:pt>
                <c:pt idx="1">
                  <c:v>Construction</c:v>
                </c:pt>
                <c:pt idx="2">
                  <c:v>Services</c:v>
                </c:pt>
              </c:strCache>
            </c:strRef>
          </c:cat>
          <c:val>
            <c:numRef>
              <c:f>'[GHA Final Compilation_FINAL FINAL Nov 18(2)_Nov.12.2022.xls]Monthly Publication Updated'!$Q$32:$Q$34</c:f>
              <c:numCache>
                <c:formatCode>_(* #,##0.0_);_(* \(#,##0.0\);_(* "-"??_);_(@_)</c:formatCode>
                <c:ptCount val="3"/>
                <c:pt idx="0">
                  <c:v>75.579181142948997</c:v>
                </c:pt>
                <c:pt idx="1">
                  <c:v>22.962710801191001</c:v>
                </c:pt>
                <c:pt idx="2">
                  <c:v>10.042095888336901</c:v>
                </c:pt>
              </c:numCache>
            </c:numRef>
          </c:val>
        </c:ser>
        <c:dLbls>
          <c:showLegendKey val="0"/>
          <c:showVal val="1"/>
          <c:showCatName val="0"/>
          <c:showSerName val="0"/>
          <c:showPercent val="0"/>
          <c:showBubbleSize val="0"/>
        </c:dLbls>
        <c:gapWidth val="30"/>
        <c:overlap val="-3"/>
        <c:axId val="344322936"/>
        <c:axId val="344326072"/>
      </c:barChart>
      <c:catAx>
        <c:axId val="34432293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18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crossAx val="344326072"/>
        <c:crosses val="autoZero"/>
        <c:auto val="1"/>
        <c:lblAlgn val="ctr"/>
        <c:lblOffset val="100"/>
        <c:noMultiLvlLbl val="0"/>
      </c:catAx>
      <c:valAx>
        <c:axId val="344326072"/>
        <c:scaling>
          <c:orientation val="minMax"/>
        </c:scaling>
        <c:delete val="0"/>
        <c:axPos val="l"/>
        <c:title>
          <c:tx>
            <c:rich>
              <a:bodyPr rot="-5400000" spcFirstLastPara="1" vertOverflow="ellipsis" vert="horz" wrap="square" anchor="ctr" anchorCtr="1"/>
              <a:lstStyle/>
              <a:p>
                <a:pPr>
                  <a:defRPr lang="en-GB" sz="18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r>
                  <a:rPr lang="en-US"/>
                  <a:t>Percent</a:t>
                </a:r>
              </a:p>
            </c:rich>
          </c:tx>
          <c:layout>
            <c:manualLayout>
              <c:xMode val="edge"/>
              <c:yMode val="edge"/>
              <c:x val="1.41043723554302E-2"/>
              <c:y val="0.43827723063354401"/>
            </c:manualLayout>
          </c:layout>
          <c:overlay val="0"/>
          <c:spPr>
            <a:noFill/>
            <a:ln>
              <a:noFill/>
            </a:ln>
            <a:effectLst/>
          </c:spPr>
          <c:txPr>
            <a:bodyPr rot="-5400000" spcFirstLastPara="1" vertOverflow="ellipsis" vert="horz" wrap="square" anchor="ctr" anchorCtr="1"/>
            <a:lstStyle/>
            <a:p>
              <a:pPr>
                <a:defRPr lang="en-GB" sz="18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title>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lang="en-GB" sz="18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crossAx val="344322936"/>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lang="en-GB" sz="18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legendEntry>
      <c:legendEntry>
        <c:idx val="1"/>
        <c:txPr>
          <a:bodyPr rot="0" spcFirstLastPara="1" vertOverflow="ellipsis" vert="horz" wrap="square" anchor="ctr" anchorCtr="1"/>
          <a:lstStyle/>
          <a:p>
            <a:pPr>
              <a:defRPr lang="en-GB" sz="18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legendEntry>
      <c:layout>
        <c:manualLayout>
          <c:xMode val="edge"/>
          <c:yMode val="edge"/>
          <c:x val="0.43723305478180102"/>
          <c:y val="1.3020833333333299E-2"/>
          <c:w val="0.346425255338904"/>
          <c:h val="5.7812500000000003E-2"/>
        </c:manualLayout>
      </c:layout>
      <c:overlay val="0"/>
      <c:spPr>
        <a:noFill/>
        <a:ln>
          <a:noFill/>
        </a:ln>
        <a:effectLst/>
      </c:spPr>
      <c:txPr>
        <a:bodyPr rot="0" spcFirstLastPara="1" vertOverflow="ellipsis" vert="horz" wrap="square" anchor="ctr" anchorCtr="1"/>
        <a:lstStyle/>
        <a:p>
          <a:pPr>
            <a:defRPr lang="en-GB" sz="18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lang="en-GB" sz="1800" b="1">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76333333333333"/>
          <c:y val="1.25588717716118E-2"/>
        </c:manualLayout>
      </c:layout>
      <c:overlay val="0"/>
      <c:spPr>
        <a:noFill/>
        <a:ln>
          <a:noFill/>
        </a:ln>
        <a:effectLst/>
      </c:spPr>
      <c:txPr>
        <a:bodyPr rot="0" spcFirstLastPara="1" vertOverflow="ellipsis" vert="horz" wrap="square" anchor="ctr" anchorCtr="1"/>
        <a:lstStyle/>
        <a:p>
          <a:pPr>
            <a:defRPr lang="en-GB" sz="1680" b="1" i="0" u="none" strike="noStrike" kern="1200" spc="0" baseline="0">
              <a:solidFill>
                <a:schemeClr val="tx1">
                  <a:lumMod val="65000"/>
                  <a:lumOff val="35000"/>
                </a:schemeClr>
              </a:solidFill>
              <a:latin typeface="Century Gothic" panose="020B0502020202020204" charset="0"/>
              <a:ea typeface="+mn-ea"/>
              <a:cs typeface="+mn-cs"/>
            </a:defRPr>
          </a:pPr>
          <a:endParaRPr lang="en-US"/>
        </a:p>
      </c:txPr>
    </c:title>
    <c:autoTitleDeleted val="0"/>
    <c:plotArea>
      <c:layout>
        <c:manualLayout>
          <c:layoutTarget val="inner"/>
          <c:xMode val="edge"/>
          <c:yMode val="edge"/>
          <c:x val="0.56360354320304673"/>
          <c:y val="8.9299847766637866E-2"/>
          <c:w val="0.43639645679695321"/>
          <c:h val="0.88650561219806612"/>
        </c:manualLayout>
      </c:layout>
      <c:barChart>
        <c:barDir val="bar"/>
        <c:grouping val="clustered"/>
        <c:varyColors val="0"/>
        <c:ser>
          <c:idx val="0"/>
          <c:order val="0"/>
          <c:tx>
            <c:strRef>
              <c:f>Sheet6!$B$1</c:f>
              <c:strCache>
                <c:ptCount val="1"/>
                <c:pt idx="0">
                  <c:v>Sep-22</c:v>
                </c:pt>
              </c:strCache>
            </c:strRef>
          </c:tx>
          <c:spPr>
            <a:solidFill>
              <a:srgbClr val="FFCA76"/>
            </a:solidFill>
            <a:ln>
              <a:noFill/>
            </a:ln>
            <a:effectLst/>
          </c:spPr>
          <c:invertIfNegative val="0"/>
          <c:dLbls>
            <c:spPr>
              <a:noFill/>
              <a:ln>
                <a:noFill/>
              </a:ln>
              <a:effectLst/>
            </c:spPr>
            <c:txPr>
              <a:bodyPr rot="0" spcFirstLastPara="1" vertOverflow="ellipsis" vert="horz" wrap="square" anchor="ctr" anchorCtr="1"/>
              <a:lstStyle/>
              <a:p>
                <a:pPr>
                  <a:defRPr lang="en-GB" sz="1400" b="1" i="0" u="none" strike="noStrike" kern="1200" baseline="0">
                    <a:solidFill>
                      <a:schemeClr val="tx1">
                        <a:lumMod val="75000"/>
                        <a:lumOff val="25000"/>
                      </a:schemeClr>
                    </a:solidFill>
                    <a:latin typeface="Century Gothic" panose="020B0502020202020204" charset="0"/>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Sheet6!$A$2:$A$14</c:f>
              <c:strCache>
                <c:ptCount val="13"/>
                <c:pt idx="0">
                  <c:v>Computer programming, consultancy  activities</c:v>
                </c:pt>
                <c:pt idx="1">
                  <c:v>Programming and broadcasting activities</c:v>
                </c:pt>
                <c:pt idx="2">
                  <c:v>Postal and courier activities</c:v>
                </c:pt>
                <c:pt idx="3">
                  <c:v>Publishing activities</c:v>
                </c:pt>
                <c:pt idx="4">
                  <c:v>Air transport</c:v>
                </c:pt>
                <c:pt idx="5">
                  <c:v>Food and beverage service activities</c:v>
                </c:pt>
                <c:pt idx="6">
                  <c:v>Accommodation</c:v>
                </c:pt>
                <c:pt idx="7">
                  <c:v>Accommodation and food service activities</c:v>
                </c:pt>
                <c:pt idx="8">
                  <c:v>Motion picture, video and television programme production activities</c:v>
                </c:pt>
                <c:pt idx="9">
                  <c:v>Water transport</c:v>
                </c:pt>
                <c:pt idx="10">
                  <c:v>Land transport and transport via pipelines</c:v>
                </c:pt>
                <c:pt idx="11">
                  <c:v>Transport and storage</c:v>
                </c:pt>
                <c:pt idx="12">
                  <c:v>Warehousing and support activities for transportation</c:v>
                </c:pt>
              </c:strCache>
            </c:strRef>
          </c:cat>
          <c:val>
            <c:numRef>
              <c:f>Sheet6!$B$2:$B$14</c:f>
              <c:numCache>
                <c:formatCode>_-* #,##0.0_-;\-* #,##0.0_-;_-* "-"??_-;_-@_-</c:formatCode>
                <c:ptCount val="13"/>
                <c:pt idx="0">
                  <c:v>-1.3758703089292701</c:v>
                </c:pt>
                <c:pt idx="1">
                  <c:v>4.1825572921737599</c:v>
                </c:pt>
                <c:pt idx="2">
                  <c:v>14.442514894508101</c:v>
                </c:pt>
                <c:pt idx="3">
                  <c:v>12.353989357346</c:v>
                </c:pt>
                <c:pt idx="4">
                  <c:v>35.529603369575099</c:v>
                </c:pt>
                <c:pt idx="5">
                  <c:v>20.367677406872001</c:v>
                </c:pt>
                <c:pt idx="6">
                  <c:v>25.677066191370301</c:v>
                </c:pt>
                <c:pt idx="7">
                  <c:v>24.861318499093699</c:v>
                </c:pt>
                <c:pt idx="8">
                  <c:v>1.8544136194015099</c:v>
                </c:pt>
                <c:pt idx="9">
                  <c:v>48.8145376207423</c:v>
                </c:pt>
                <c:pt idx="10">
                  <c:v>33.857517605213701</c:v>
                </c:pt>
                <c:pt idx="11">
                  <c:v>27.318571647200901</c:v>
                </c:pt>
                <c:pt idx="12">
                  <c:v>26.355089321591699</c:v>
                </c:pt>
              </c:numCache>
            </c:numRef>
          </c:val>
          <c:extLst xmlns:c16r2="http://schemas.microsoft.com/office/drawing/2015/06/chart">
            <c:ext xmlns:c16="http://schemas.microsoft.com/office/drawing/2014/chart" uri="{C3380CC4-5D6E-409C-BE32-E72D297353CC}">
              <c16:uniqueId val="{00000000-7D1A-4692-A356-F6F34A04D42F}"/>
            </c:ext>
          </c:extLst>
        </c:ser>
        <c:dLbls>
          <c:showLegendKey val="0"/>
          <c:showVal val="1"/>
          <c:showCatName val="0"/>
          <c:showSerName val="0"/>
          <c:showPercent val="0"/>
          <c:showBubbleSize val="0"/>
        </c:dLbls>
        <c:gapWidth val="30"/>
        <c:axId val="508477696"/>
        <c:axId val="508476520"/>
      </c:barChart>
      <c:catAx>
        <c:axId val="508477696"/>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1200" b="1" i="0" u="none" strike="noStrike" kern="1200" baseline="0">
                <a:solidFill>
                  <a:schemeClr val="tx1">
                    <a:lumMod val="65000"/>
                    <a:lumOff val="35000"/>
                  </a:schemeClr>
                </a:solidFill>
                <a:latin typeface="Century Gothic" panose="020B0502020202020204" charset="0"/>
                <a:ea typeface="+mn-ea"/>
                <a:cs typeface="+mn-cs"/>
              </a:defRPr>
            </a:pPr>
            <a:endParaRPr lang="en-US"/>
          </a:p>
        </c:txPr>
        <c:crossAx val="508476520"/>
        <c:crosses val="autoZero"/>
        <c:auto val="1"/>
        <c:lblAlgn val="ctr"/>
        <c:lblOffset val="60"/>
        <c:tickLblSkip val="1"/>
        <c:noMultiLvlLbl val="0"/>
      </c:catAx>
      <c:valAx>
        <c:axId val="508476520"/>
        <c:scaling>
          <c:orientation val="minMax"/>
          <c:max val="90"/>
        </c:scaling>
        <c:delete val="1"/>
        <c:axPos val="b"/>
        <c:numFmt formatCode="_-* #,##0.0_-;\-* #,##0.0_-;_-* &quot;-&quot;??_-;_-@_-" sourceLinked="1"/>
        <c:majorTickMark val="none"/>
        <c:minorTickMark val="none"/>
        <c:tickLblPos val="nextTo"/>
        <c:crossAx val="50847769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en-GB" sz="1400" b="1">
          <a:latin typeface="Century Gothic" panose="020B050202020202020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67989067417591"/>
          <c:y val="1.0592151719963701E-2"/>
        </c:manualLayout>
      </c:layout>
      <c:overlay val="0"/>
      <c:spPr>
        <a:noFill/>
        <a:ln>
          <a:noFill/>
        </a:ln>
        <a:effectLst/>
      </c:spPr>
      <c:txPr>
        <a:bodyPr rot="0" spcFirstLastPara="0" vertOverflow="ellipsis" vert="horz" wrap="square" anchor="ctr" anchorCtr="1"/>
        <a:lstStyle/>
        <a:p>
          <a:pPr>
            <a:defRPr lang="en-GB" sz="1800" b="1" i="0" u="none" strike="noStrike" kern="1200" baseline="0">
              <a:solidFill>
                <a:srgbClr val="333333"/>
              </a:solidFill>
              <a:latin typeface="Century Gothic" panose="020B0502020202020204"/>
              <a:ea typeface="Century Gothic" panose="020B0502020202020204"/>
              <a:cs typeface="Century Gothic" panose="020B0502020202020204"/>
            </a:defRPr>
          </a:pPr>
          <a:endParaRPr lang="en-US"/>
        </a:p>
      </c:txPr>
    </c:title>
    <c:autoTitleDeleted val="0"/>
    <c:plotArea>
      <c:layout/>
      <c:barChart>
        <c:barDir val="bar"/>
        <c:grouping val="clustered"/>
        <c:varyColors val="0"/>
        <c:ser>
          <c:idx val="0"/>
          <c:order val="0"/>
          <c:tx>
            <c:strRef>
              <c:f>Sheet1!$C$2</c:f>
              <c:strCache>
                <c:ptCount val="1"/>
                <c:pt idx="0">
                  <c:v>Monthly</c:v>
                </c:pt>
              </c:strCache>
            </c:strRef>
          </c:tx>
          <c:spPr>
            <a:solidFill>
              <a:srgbClr val="09BB9F"/>
            </a:solidFill>
            <a:ln>
              <a:noFill/>
            </a:ln>
            <a:effectLst/>
          </c:spPr>
          <c:invertIfNegative val="0"/>
          <c:dLbls>
            <c:dLbl>
              <c:idx val="0"/>
              <c:numFmt formatCode="#,##0.0_);[Red]\(#,##0.0\)" sourceLinked="0"/>
              <c:spPr>
                <a:noFill/>
                <a:ln>
                  <a:noFill/>
                </a:ln>
                <a:effectLst/>
              </c:spPr>
              <c:txPr>
                <a:bodyPr rot="0" spcFirstLastPara="0" vertOverflow="ellipsis" vert="horz" wrap="square" lIns="38100" tIns="19050" rIns="38100" bIns="19050" anchor="ctr" anchorCtr="1"/>
                <a:lstStyle/>
                <a:p>
                  <a:pPr>
                    <a:defRPr lang="en-GB" sz="1200" b="1" i="0" u="none" strike="noStrike" kern="1200" baseline="0">
                      <a:solidFill>
                        <a:srgbClr val="000000"/>
                      </a:solidFill>
                      <a:latin typeface="Century Gothic" panose="020B0502020202020204"/>
                      <a:ea typeface="Century Gothic" panose="020B0502020202020204"/>
                      <a:cs typeface="Century Gothic" panose="020B0502020202020204"/>
                    </a:defRPr>
                  </a:pPr>
                  <a:endParaRPr lang="en-US"/>
                </a:p>
              </c:txPr>
              <c:dLblPos val="inEnd"/>
              <c:showLegendKey val="0"/>
              <c:showVal val="1"/>
              <c:showCatName val="0"/>
              <c:showSerName val="0"/>
              <c:showPercent val="0"/>
              <c:showBubbleSize val="0"/>
            </c:dLbl>
            <c:dLbl>
              <c:idx val="1"/>
              <c:layout>
                <c:manualLayout>
                  <c:x val="8.6963723703826403E-3"/>
                  <c:y val="0"/>
                </c:manualLayout>
              </c:layout>
              <c:numFmt formatCode="#,##0.0_);[Red]\(#,##0.0\)" sourceLinked="0"/>
              <c:spPr>
                <a:noFill/>
                <a:ln>
                  <a:noFill/>
                </a:ln>
                <a:effectLst/>
              </c:spPr>
              <c:txPr>
                <a:bodyPr rot="0" spcFirstLastPara="0" vertOverflow="ellipsis" vert="horz" wrap="square" lIns="38100" tIns="19050" rIns="38100" bIns="19050" anchor="ctr" anchorCtr="1"/>
                <a:lstStyle/>
                <a:p>
                  <a:pPr>
                    <a:defRPr lang="en-GB" sz="1200" b="1" i="0" u="none" strike="noStrike" kern="1200" baseline="0">
                      <a:solidFill>
                        <a:srgbClr val="000000"/>
                      </a:solidFill>
                      <a:latin typeface="Century Gothic" panose="020B0502020202020204"/>
                      <a:ea typeface="Century Gothic" panose="020B0502020202020204"/>
                      <a:cs typeface="Century Gothic" panose="020B0502020202020204"/>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4908066920656E-2"/>
                  <c:y val="0"/>
                </c:manualLayout>
              </c:layout>
              <c:numFmt formatCode="#,##0.0_);[Red]\(#,##0.0\)" sourceLinked="0"/>
              <c:spPr>
                <a:noFill/>
                <a:ln>
                  <a:noFill/>
                </a:ln>
                <a:effectLst/>
              </c:spPr>
              <c:txPr>
                <a:bodyPr rot="0" spcFirstLastPara="0" vertOverflow="ellipsis" vert="horz" wrap="square" lIns="38100" tIns="19050" rIns="38100" bIns="19050" anchor="ctr" anchorCtr="1"/>
                <a:lstStyle/>
                <a:p>
                  <a:pPr>
                    <a:defRPr lang="en-GB" sz="1200" b="1" i="0" u="none" strike="noStrike" kern="1200" baseline="0">
                      <a:solidFill>
                        <a:srgbClr val="000000"/>
                      </a:solidFill>
                      <a:latin typeface="Century Gothic" panose="020B0502020202020204"/>
                      <a:ea typeface="Century Gothic" panose="020B0502020202020204"/>
                      <a:cs typeface="Century Gothic" panose="020B0502020202020204"/>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numFmt formatCode="#,##0.0_);[Red]\(#,##0.0\)" sourceLinked="0"/>
            <c:spPr>
              <a:noFill/>
              <a:ln>
                <a:noFill/>
              </a:ln>
              <a:effectLst/>
            </c:spPr>
            <c:txPr>
              <a:bodyPr rot="0" spcFirstLastPara="0" vertOverflow="ellipsis" vert="horz" wrap="square" lIns="38100" tIns="19050" rIns="38100" bIns="19050" anchor="ctr" anchorCtr="1">
                <a:spAutoFit/>
              </a:bodyPr>
              <a:lstStyle/>
              <a:p>
                <a:pPr>
                  <a:defRPr lang="en-GB" sz="1200" b="1" i="0" u="none" strike="noStrike" kern="1200" baseline="0">
                    <a:solidFill>
                      <a:srgbClr val="FFFFFF"/>
                    </a:solidFill>
                    <a:latin typeface="Century Gothic" panose="020B0502020202020204"/>
                    <a:ea typeface="Century Gothic" panose="020B0502020202020204"/>
                    <a:cs typeface="Century Gothic" panose="020B0502020202020204"/>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Sheet1!$A$3:$A$11</c:f>
              <c:strCache>
                <c:ptCount val="9"/>
                <c:pt idx="0">
                  <c:v>Information and communication</c:v>
                </c:pt>
                <c:pt idx="1">
                  <c:v>Water supply; sewerage, waste management</c:v>
                </c:pt>
                <c:pt idx="2">
                  <c:v>Construction</c:v>
                </c:pt>
                <c:pt idx="3">
                  <c:v>Electricity and gas</c:v>
                </c:pt>
                <c:pt idx="4">
                  <c:v>Accommodation and food service activities</c:v>
                </c:pt>
                <c:pt idx="5">
                  <c:v>Overall</c:v>
                </c:pt>
                <c:pt idx="6">
                  <c:v>Transportaton and storage</c:v>
                </c:pt>
                <c:pt idx="7">
                  <c:v>Manufacturing</c:v>
                </c:pt>
                <c:pt idx="8">
                  <c:v>Mining</c:v>
                </c:pt>
              </c:strCache>
            </c:strRef>
          </c:cat>
          <c:val>
            <c:numRef>
              <c:f>Sheet1!$C$3:$C$11</c:f>
              <c:numCache>
                <c:formatCode>_(* #,##0.00_);_(* \(#,##0.00\);_(* "-"??_);_(@_)</c:formatCode>
                <c:ptCount val="9"/>
                <c:pt idx="0">
                  <c:v>0.54351826118261803</c:v>
                </c:pt>
                <c:pt idx="1">
                  <c:v>1.9914126427510199</c:v>
                </c:pt>
                <c:pt idx="2">
                  <c:v>3.7837045316028601</c:v>
                </c:pt>
                <c:pt idx="3">
                  <c:v>8.0451205937089103</c:v>
                </c:pt>
                <c:pt idx="4">
                  <c:v>13.217640294095199</c:v>
                </c:pt>
                <c:pt idx="5">
                  <c:v>15.4010928585624</c:v>
                </c:pt>
                <c:pt idx="6">
                  <c:v>21.959709101059001</c:v>
                </c:pt>
                <c:pt idx="7">
                  <c:v>12.4544094257305</c:v>
                </c:pt>
                <c:pt idx="8">
                  <c:v>23.526398986616499</c:v>
                </c:pt>
              </c:numCache>
            </c:numRef>
          </c:val>
        </c:ser>
        <c:dLbls>
          <c:showLegendKey val="0"/>
          <c:showVal val="0"/>
          <c:showCatName val="0"/>
          <c:showSerName val="0"/>
          <c:showPercent val="0"/>
          <c:showBubbleSize val="0"/>
        </c:dLbls>
        <c:gapWidth val="30"/>
        <c:axId val="344321368"/>
        <c:axId val="344320192"/>
      </c:barChart>
      <c:catAx>
        <c:axId val="344321368"/>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prstDash val="solid"/>
            <a:round/>
          </a:ln>
          <a:effectLst/>
        </c:spPr>
        <c:txPr>
          <a:bodyPr rot="0" spcFirstLastPara="0" vertOverflow="ellipsis" vert="horz" wrap="square" anchor="ctr" anchorCtr="1"/>
          <a:lstStyle/>
          <a:p>
            <a:pPr>
              <a:defRPr lang="en-GB" sz="1200" b="1" i="0" u="none" strike="noStrike" kern="1200" baseline="0">
                <a:solidFill>
                  <a:srgbClr val="FFFFFF"/>
                </a:solidFill>
                <a:latin typeface="Century Gothic" panose="020B0502020202020204"/>
                <a:ea typeface="Century Gothic" panose="020B0502020202020204"/>
                <a:cs typeface="Century Gothic" panose="020B0502020202020204"/>
              </a:defRPr>
            </a:pPr>
            <a:endParaRPr lang="en-US"/>
          </a:p>
        </c:txPr>
        <c:crossAx val="344320192"/>
        <c:crosses val="autoZero"/>
        <c:auto val="1"/>
        <c:lblAlgn val="ctr"/>
        <c:lblOffset val="100"/>
        <c:noMultiLvlLbl val="0"/>
      </c:catAx>
      <c:valAx>
        <c:axId val="344320192"/>
        <c:scaling>
          <c:orientation val="minMax"/>
          <c:max val="100"/>
        </c:scaling>
        <c:delete val="1"/>
        <c:axPos val="b"/>
        <c:numFmt formatCode="_(* #,##0.00_);_(* \(#,##0.00\);_(* &quot;-&quot;??_);_(@_)" sourceLinked="1"/>
        <c:majorTickMark val="out"/>
        <c:minorTickMark val="none"/>
        <c:tickLblPos val="nextTo"/>
        <c:crossAx val="344321368"/>
        <c:crosses val="autoZero"/>
        <c:crossBetween val="between"/>
      </c:valAx>
      <c:spPr>
        <a:noFill/>
        <a:ln>
          <a:noFill/>
        </a:ln>
        <a:effectLst/>
      </c:spPr>
    </c:plotArea>
    <c:plotVisOnly val="1"/>
    <c:dispBlanksAs val="gap"/>
    <c:showDLblsOverMax val="0"/>
  </c:chart>
  <c:spPr>
    <a:noFill/>
    <a:ln w="6350" cap="flat" cmpd="sng" algn="ctr">
      <a:noFill/>
      <a:prstDash val="solid"/>
      <a:round/>
    </a:ln>
  </c:spPr>
  <c:txPr>
    <a:bodyPr anchor="t" anchorCtr="0"/>
    <a:lstStyle/>
    <a:p>
      <a:pPr>
        <a:defRPr lang="en-GB" sz="1200" b="1" i="0" u="none" strike="noStrike" baseline="0">
          <a:solidFill>
            <a:srgbClr val="000000"/>
          </a:solidFill>
          <a:latin typeface="Century Gothic" panose="020B0502020202020204"/>
          <a:ea typeface="Century Gothic" panose="020B0502020202020204"/>
          <a:cs typeface="Century Gothic" panose="020B0502020202020204"/>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en-GB" sz="1800" b="1" i="0" u="none" strike="noStrike" kern="1200" baseline="0">
              <a:solidFill>
                <a:srgbClr val="333333"/>
              </a:solidFill>
              <a:latin typeface="Century Gothic" panose="020B0502020202020204"/>
              <a:ea typeface="Century Gothic" panose="020B0502020202020204"/>
              <a:cs typeface="Century Gothic" panose="020B0502020202020204"/>
            </a:defRPr>
          </a:pPr>
          <a:endParaRPr lang="en-US"/>
        </a:p>
      </c:txPr>
    </c:title>
    <c:autoTitleDeleted val="0"/>
    <c:plotArea>
      <c:layout/>
      <c:barChart>
        <c:barDir val="bar"/>
        <c:grouping val="clustered"/>
        <c:varyColors val="0"/>
        <c:ser>
          <c:idx val="0"/>
          <c:order val="0"/>
          <c:tx>
            <c:strRef>
              <c:f>Sheet1!$B$2</c:f>
              <c:strCache>
                <c:ptCount val="1"/>
                <c:pt idx="0">
                  <c:v>Yearly</c:v>
                </c:pt>
              </c:strCache>
            </c:strRef>
          </c:tx>
          <c:spPr>
            <a:solidFill>
              <a:srgbClr val="09BB9F"/>
            </a:solidFill>
            <a:ln>
              <a:noFill/>
            </a:ln>
            <a:effectLst/>
          </c:spPr>
          <c:invertIfNegative val="0"/>
          <c:dLbls>
            <c:dLbl>
              <c:idx val="0"/>
              <c:numFmt formatCode="#,##0.0_);[Red]\(#,##0.0\)" sourceLinked="0"/>
              <c:spPr>
                <a:noFill/>
                <a:ln>
                  <a:noFill/>
                </a:ln>
                <a:effectLst/>
              </c:spPr>
              <c:txPr>
                <a:bodyPr rot="0" spcFirstLastPara="0" vertOverflow="ellipsis" vert="horz" wrap="square" lIns="38100" tIns="19050" rIns="38100" bIns="19050" anchor="ctr" anchorCtr="1"/>
                <a:lstStyle/>
                <a:p>
                  <a:pPr>
                    <a:defRPr lang="en-GB" sz="1200" b="1" i="0" u="none" strike="noStrike" kern="1200" baseline="0">
                      <a:solidFill>
                        <a:srgbClr val="000000"/>
                      </a:solidFill>
                      <a:latin typeface="Century Gothic" panose="020B0502020202020204"/>
                      <a:ea typeface="Century Gothic" panose="020B0502020202020204"/>
                      <a:cs typeface="Century Gothic" panose="020B0502020202020204"/>
                    </a:defRPr>
                  </a:pPr>
                  <a:endParaRPr lang="en-US"/>
                </a:p>
              </c:txPr>
              <c:dLblPos val="inEnd"/>
              <c:showLegendKey val="0"/>
              <c:showVal val="1"/>
              <c:showCatName val="0"/>
              <c:showSerName val="0"/>
              <c:showPercent val="0"/>
              <c:showBubbleSize val="0"/>
            </c:dLbl>
            <c:numFmt formatCode="#,##0.0_);[Red]\(#,##0.0\)" sourceLinked="0"/>
            <c:spPr>
              <a:noFill/>
              <a:ln>
                <a:noFill/>
              </a:ln>
              <a:effectLst/>
            </c:spPr>
            <c:txPr>
              <a:bodyPr rot="0" spcFirstLastPara="0" vertOverflow="ellipsis" vert="horz" wrap="square" lIns="38100" tIns="19050" rIns="38100" bIns="19050" anchor="ctr" anchorCtr="1">
                <a:spAutoFit/>
              </a:bodyPr>
              <a:lstStyle/>
              <a:p>
                <a:pPr>
                  <a:defRPr lang="en-GB" sz="1200" b="1" i="0" u="none" strike="noStrike" kern="1200" baseline="0">
                    <a:solidFill>
                      <a:srgbClr val="FFFFFF"/>
                    </a:solidFill>
                    <a:latin typeface="Century Gothic" panose="020B0502020202020204"/>
                    <a:ea typeface="Century Gothic" panose="020B0502020202020204"/>
                    <a:cs typeface="Century Gothic" panose="020B0502020202020204"/>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Sheet1!$A$3:$A$11</c:f>
              <c:strCache>
                <c:ptCount val="9"/>
                <c:pt idx="0">
                  <c:v>Information and communication</c:v>
                </c:pt>
                <c:pt idx="1">
                  <c:v>Water supply; sewerage, waste management</c:v>
                </c:pt>
                <c:pt idx="2">
                  <c:v>Construction</c:v>
                </c:pt>
                <c:pt idx="3">
                  <c:v>Electricity and gas</c:v>
                </c:pt>
                <c:pt idx="4">
                  <c:v>Accommodation and food service activities</c:v>
                </c:pt>
                <c:pt idx="5">
                  <c:v>Overall</c:v>
                </c:pt>
                <c:pt idx="6">
                  <c:v>Transportaton and storage</c:v>
                </c:pt>
                <c:pt idx="7">
                  <c:v>Manufacturing</c:v>
                </c:pt>
                <c:pt idx="8">
                  <c:v>Mining</c:v>
                </c:pt>
              </c:strCache>
            </c:strRef>
          </c:cat>
          <c:val>
            <c:numRef>
              <c:f>Sheet1!$B$3:$B$11</c:f>
              <c:numCache>
                <c:formatCode>_(* #,##0.00_);_(* \(#,##0.00\);_(* "-"??_);_(@_)</c:formatCode>
                <c:ptCount val="9"/>
                <c:pt idx="0">
                  <c:v>1.4470494271652199</c:v>
                </c:pt>
                <c:pt idx="1">
                  <c:v>15.6673447411825</c:v>
                </c:pt>
                <c:pt idx="2">
                  <c:v>22.962710801191001</c:v>
                </c:pt>
                <c:pt idx="3">
                  <c:v>33.665933321704003</c:v>
                </c:pt>
                <c:pt idx="4">
                  <c:v>42.105358250973801</c:v>
                </c:pt>
                <c:pt idx="5">
                  <c:v>65.170497253007497</c:v>
                </c:pt>
                <c:pt idx="6">
                  <c:v>71.377139373115995</c:v>
                </c:pt>
                <c:pt idx="7">
                  <c:v>73.0929519859869</c:v>
                </c:pt>
                <c:pt idx="8">
                  <c:v>86.440658102718601</c:v>
                </c:pt>
              </c:numCache>
            </c:numRef>
          </c:val>
        </c:ser>
        <c:dLbls>
          <c:showLegendKey val="0"/>
          <c:showVal val="0"/>
          <c:showCatName val="0"/>
          <c:showSerName val="0"/>
          <c:showPercent val="0"/>
          <c:showBubbleSize val="0"/>
        </c:dLbls>
        <c:gapWidth val="30"/>
        <c:axId val="344321760"/>
        <c:axId val="344326856"/>
      </c:barChart>
      <c:catAx>
        <c:axId val="344321760"/>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0" spcFirstLastPara="0" vertOverflow="ellipsis" vert="horz" wrap="square" anchor="t" anchorCtr="0"/>
          <a:lstStyle/>
          <a:p>
            <a:pPr>
              <a:defRPr lang="en-GB" sz="1200" b="1" i="0" u="none" strike="noStrike" kern="1200" baseline="0">
                <a:solidFill>
                  <a:srgbClr val="333333"/>
                </a:solidFill>
                <a:latin typeface="Century Gothic" panose="020B0502020202020204"/>
                <a:ea typeface="Century Gothic" panose="020B0502020202020204"/>
                <a:cs typeface="Century Gothic" panose="020B0502020202020204"/>
              </a:defRPr>
            </a:pPr>
            <a:endParaRPr lang="en-US"/>
          </a:p>
        </c:txPr>
        <c:crossAx val="344326856"/>
        <c:crosses val="autoZero"/>
        <c:auto val="1"/>
        <c:lblAlgn val="ctr"/>
        <c:lblOffset val="100"/>
        <c:noMultiLvlLbl val="0"/>
      </c:catAx>
      <c:valAx>
        <c:axId val="344326856"/>
        <c:scaling>
          <c:orientation val="minMax"/>
        </c:scaling>
        <c:delete val="1"/>
        <c:axPos val="b"/>
        <c:numFmt formatCode="_(* #,##0.00_);_(* \(#,##0.00\);_(* &quot;-&quot;??_);_(@_)" sourceLinked="1"/>
        <c:majorTickMark val="out"/>
        <c:minorTickMark val="none"/>
        <c:tickLblPos val="nextTo"/>
        <c:crossAx val="344321760"/>
        <c:crosses val="autoZero"/>
        <c:crossBetween val="between"/>
      </c:valAx>
      <c:spPr>
        <a:noFill/>
        <a:ln>
          <a:noFill/>
        </a:ln>
        <a:effectLst/>
      </c:spPr>
    </c:plotArea>
    <c:plotVisOnly val="1"/>
    <c:dispBlanksAs val="gap"/>
    <c:showDLblsOverMax val="0"/>
  </c:chart>
  <c:spPr>
    <a:noFill/>
    <a:ln w="6350" cap="flat" cmpd="sng" algn="ctr">
      <a:noFill/>
      <a:prstDash val="solid"/>
      <a:round/>
    </a:ln>
  </c:spPr>
  <c:txPr>
    <a:bodyPr/>
    <a:lstStyle/>
    <a:p>
      <a:pPr>
        <a:defRPr lang="en-GB" sz="1200" b="1" i="0" u="none" strike="noStrike" baseline="0">
          <a:solidFill>
            <a:srgbClr val="000000"/>
          </a:solidFill>
          <a:latin typeface="Century Gothic" panose="020B0502020202020204"/>
          <a:ea typeface="Century Gothic" panose="020B0502020202020204"/>
          <a:cs typeface="Century Gothic" panose="020B0502020202020204"/>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Sheet2!$C$2</c:f>
              <c:strCache>
                <c:ptCount val="1"/>
                <c:pt idx="0">
                  <c:v>Sep-22</c:v>
                </c:pt>
              </c:strCache>
            </c:strRef>
          </c:tx>
          <c:spPr>
            <a:solidFill>
              <a:srgbClr val="FFCA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GB"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Sheet2!$B$3:$B$10</c:f>
              <c:strCache>
                <c:ptCount val="8"/>
                <c:pt idx="0">
                  <c:v>Mining</c:v>
                </c:pt>
                <c:pt idx="1">
                  <c:v>Manufacturing</c:v>
                </c:pt>
                <c:pt idx="2">
                  <c:v>Electricity and gas</c:v>
                </c:pt>
                <c:pt idx="3">
                  <c:v>Water supply; sewerage, waste management</c:v>
                </c:pt>
                <c:pt idx="4">
                  <c:v>Construction</c:v>
                </c:pt>
                <c:pt idx="5">
                  <c:v>Transportaton and storage</c:v>
                </c:pt>
                <c:pt idx="6">
                  <c:v>Accommodation and food service activities</c:v>
                </c:pt>
                <c:pt idx="7">
                  <c:v>Information and communication</c:v>
                </c:pt>
              </c:strCache>
            </c:strRef>
          </c:cat>
          <c:val>
            <c:numRef>
              <c:f>Sheet2!$C$3:$C$10</c:f>
              <c:numCache>
                <c:formatCode>_(* #,##0.0_);_(* \(#,##0.0\);_(* "-"??_);_(@_)</c:formatCode>
                <c:ptCount val="8"/>
                <c:pt idx="0">
                  <c:v>57.445888607012201</c:v>
                </c:pt>
                <c:pt idx="1">
                  <c:v>58.225954639567</c:v>
                </c:pt>
                <c:pt idx="2">
                  <c:v>23.7388755357088</c:v>
                </c:pt>
                <c:pt idx="3">
                  <c:v>13.579638703530501</c:v>
                </c:pt>
                <c:pt idx="4">
                  <c:v>25.078450361890301</c:v>
                </c:pt>
                <c:pt idx="5">
                  <c:v>41.247220334641298</c:v>
                </c:pt>
                <c:pt idx="6">
                  <c:v>24.861318499092899</c:v>
                </c:pt>
                <c:pt idx="7">
                  <c:v>0.90436735217483499</c:v>
                </c:pt>
              </c:numCache>
            </c:numRef>
          </c:val>
        </c:ser>
        <c:ser>
          <c:idx val="1"/>
          <c:order val="1"/>
          <c:tx>
            <c:strRef>
              <c:f>Sheet2!$D$2</c:f>
              <c:strCache>
                <c:ptCount val="1"/>
                <c:pt idx="0">
                  <c:v>Oct-22</c:v>
                </c:pt>
              </c:strCache>
            </c:strRef>
          </c:tx>
          <c:spPr>
            <a:solidFill>
              <a:srgbClr val="09BB9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GB"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Sheet2!$B$3:$B$10</c:f>
              <c:strCache>
                <c:ptCount val="8"/>
                <c:pt idx="0">
                  <c:v>Mining</c:v>
                </c:pt>
                <c:pt idx="1">
                  <c:v>Manufacturing</c:v>
                </c:pt>
                <c:pt idx="2">
                  <c:v>Electricity and gas</c:v>
                </c:pt>
                <c:pt idx="3">
                  <c:v>Water supply; sewerage, waste management</c:v>
                </c:pt>
                <c:pt idx="4">
                  <c:v>Construction</c:v>
                </c:pt>
                <c:pt idx="5">
                  <c:v>Transportaton and storage</c:v>
                </c:pt>
                <c:pt idx="6">
                  <c:v>Accommodation and food service activities</c:v>
                </c:pt>
                <c:pt idx="7">
                  <c:v>Information and communication</c:v>
                </c:pt>
              </c:strCache>
            </c:strRef>
          </c:cat>
          <c:val>
            <c:numRef>
              <c:f>Sheet2!$D$3:$D$10</c:f>
              <c:numCache>
                <c:formatCode>_(* #,##0.0_);_(* \(#,##0.0\);_(* "-"??_);_(@_)</c:formatCode>
                <c:ptCount val="8"/>
                <c:pt idx="0">
                  <c:v>86.440658102718601</c:v>
                </c:pt>
                <c:pt idx="1">
                  <c:v>73.0929519859869</c:v>
                </c:pt>
                <c:pt idx="2">
                  <c:v>33.665933321704003</c:v>
                </c:pt>
                <c:pt idx="3">
                  <c:v>15.6673447411825</c:v>
                </c:pt>
                <c:pt idx="4">
                  <c:v>22.962710801191001</c:v>
                </c:pt>
                <c:pt idx="5">
                  <c:v>71.377139373115995</c:v>
                </c:pt>
                <c:pt idx="6">
                  <c:v>42.105358250973801</c:v>
                </c:pt>
                <c:pt idx="7">
                  <c:v>1.4470494271652199</c:v>
                </c:pt>
              </c:numCache>
            </c:numRef>
          </c:val>
        </c:ser>
        <c:dLbls>
          <c:showLegendKey val="0"/>
          <c:showVal val="1"/>
          <c:showCatName val="0"/>
          <c:showSerName val="0"/>
          <c:showPercent val="0"/>
          <c:showBubbleSize val="0"/>
        </c:dLbls>
        <c:gapWidth val="30"/>
        <c:overlap val="-3"/>
        <c:axId val="508472600"/>
        <c:axId val="508474952"/>
      </c:barChart>
      <c:catAx>
        <c:axId val="508472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lang="en-GB" sz="11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08474952"/>
        <c:crosses val="autoZero"/>
        <c:auto val="1"/>
        <c:lblAlgn val="ctr"/>
        <c:lblOffset val="100"/>
        <c:noMultiLvlLbl val="0"/>
      </c:catAx>
      <c:valAx>
        <c:axId val="508474952"/>
        <c:scaling>
          <c:orientation val="minMax"/>
        </c:scaling>
        <c:delete val="0"/>
        <c:axPos val="l"/>
        <c:title>
          <c:tx>
            <c:rich>
              <a:bodyPr rot="-5400000" spcFirstLastPara="1" vertOverflow="ellipsis" vert="horz" wrap="square" anchor="ctr" anchorCtr="1"/>
              <a:lstStyle/>
              <a:p>
                <a:pPr>
                  <a:defRPr lang="en-GB" sz="1000" b="1" i="0" u="none" strike="noStrike" kern="1200" baseline="0">
                    <a:solidFill>
                      <a:schemeClr val="tx1">
                        <a:lumMod val="65000"/>
                        <a:lumOff val="35000"/>
                      </a:schemeClr>
                    </a:solidFill>
                    <a:latin typeface="Century Gothic" panose="020B0502020202020204" pitchFamily="34" charset="0"/>
                    <a:ea typeface="+mn-ea"/>
                    <a:cs typeface="+mn-cs"/>
                  </a:defRPr>
                </a:pPr>
                <a:r>
                  <a:rPr lang="en-GB"/>
                  <a:t>Percent</a:t>
                </a:r>
              </a:p>
            </c:rich>
          </c:tx>
          <c:layout/>
          <c:overlay val="0"/>
          <c:spPr>
            <a:noFill/>
            <a:ln>
              <a:noFill/>
            </a:ln>
            <a:effectLst/>
          </c:spPr>
          <c:txPr>
            <a:bodyPr rot="-5400000" spcFirstLastPara="1" vertOverflow="ellipsis" vert="horz" wrap="square" anchor="ctr" anchorCtr="1"/>
            <a:lstStyle/>
            <a:p>
              <a:pPr>
                <a:defRPr lang="en-GB" sz="10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GB"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08472600"/>
        <c:crosses val="autoZero"/>
        <c:crossBetween val="between"/>
      </c:valAx>
      <c:spPr>
        <a:noFill/>
        <a:ln>
          <a:noFill/>
        </a:ln>
        <a:effectLst/>
      </c:spPr>
    </c:plotArea>
    <c:legend>
      <c:legendPos val="t"/>
      <c:layout>
        <c:manualLayout>
          <c:xMode val="edge"/>
          <c:yMode val="edge"/>
          <c:x val="0.438941233866178"/>
          <c:y val="1.3745704467354E-2"/>
          <c:w val="0.22291489009430099"/>
          <c:h val="3.8489956796637498E-2"/>
        </c:manualLayout>
      </c:layout>
      <c:overlay val="0"/>
      <c:spPr>
        <a:noFill/>
        <a:ln>
          <a:noFill/>
        </a:ln>
        <a:effectLst/>
      </c:spPr>
      <c:txPr>
        <a:bodyPr rot="0" spcFirstLastPara="1" vertOverflow="ellipsis" vert="horz" wrap="square" anchor="ctr" anchorCtr="1"/>
        <a:lstStyle/>
        <a:p>
          <a:pPr>
            <a:defRPr lang="en-GB"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lang="en-GB" b="1">
          <a:latin typeface="Century Gothic" panose="020B0502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9387387387387399"/>
          <c:y val="7.7647789626255296E-3"/>
        </c:manualLayout>
      </c:layout>
      <c:overlay val="0"/>
      <c:spPr>
        <a:noFill/>
        <a:ln>
          <a:noFill/>
        </a:ln>
        <a:effectLst/>
      </c:spPr>
      <c:txPr>
        <a:bodyPr rot="0" spcFirstLastPara="0" vertOverflow="ellipsis" vert="horz" wrap="square" anchor="ctr" anchorCtr="1"/>
        <a:lstStyle/>
        <a:p>
          <a:pPr>
            <a:defRPr lang="en-GB" sz="1200" b="1" i="0" u="none" strike="noStrike" kern="1200" spc="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title>
    <c:autoTitleDeleted val="0"/>
    <c:plotArea>
      <c:layout/>
      <c:barChart>
        <c:barDir val="bar"/>
        <c:grouping val="clustered"/>
        <c:varyColors val="0"/>
        <c:ser>
          <c:idx val="0"/>
          <c:order val="0"/>
          <c:tx>
            <c:strRef>
              <c:f>Sheet3!$C$1</c:f>
              <c:strCache>
                <c:ptCount val="1"/>
                <c:pt idx="0">
                  <c:v>Oct-2022</c:v>
                </c:pt>
              </c:strCache>
            </c:strRef>
          </c:tx>
          <c:spPr>
            <a:solidFill>
              <a:srgbClr val="09BB9F"/>
            </a:solidFill>
            <a:ln>
              <a:noFill/>
            </a:ln>
            <a:effectLst/>
          </c:spPr>
          <c:invertIfNegative val="0"/>
          <c:dLbls>
            <c:dLbl>
              <c:idx val="3"/>
              <c:layout>
                <c:manualLayout>
                  <c:x val="2.7027027027026799E-3"/>
                  <c:y val="0"/>
                </c:manualLayout>
              </c:layout>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8E9-4239-B6F0-3AC2C297D0DA}"/>
                </c:ex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en-GB" sz="1400" b="1" i="0" u="none" strike="noStrike" kern="1200" baseline="0">
                    <a:solidFill>
                      <a:schemeClr val="bg1"/>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Sheet3!$A$2:$A$12</c:f>
              <c:strCache>
                <c:ptCount val="11"/>
                <c:pt idx="0">
                  <c:v>Manufacture of electrical equipment</c:v>
                </c:pt>
                <c:pt idx="1">
                  <c:v>Manufacture of textiles</c:v>
                </c:pt>
                <c:pt idx="2">
                  <c:v>Manufacture of pharmaceuticals, medicinal chemical and botanical products</c:v>
                </c:pt>
                <c:pt idx="3">
                  <c:v>Manufacture of fabricated metal products, except machinery and equipment</c:v>
                </c:pt>
                <c:pt idx="4">
                  <c:v>Printing and reproduction of recorded media</c:v>
                </c:pt>
                <c:pt idx="5">
                  <c:v>Manufacture of wood and of products of wood and cork, except furniture;</c:v>
                </c:pt>
                <c:pt idx="6">
                  <c:v>Manufacture of chemicals and chemical products</c:v>
                </c:pt>
                <c:pt idx="7">
                  <c:v>Manufacture of basic metals</c:v>
                </c:pt>
                <c:pt idx="8">
                  <c:v>Manufacture of rubber and plastics products</c:v>
                </c:pt>
                <c:pt idx="9">
                  <c:v>Manufacture of basic metals</c:v>
                </c:pt>
                <c:pt idx="10">
                  <c:v>Manufacture of coke and refined petroleum products</c:v>
                </c:pt>
              </c:strCache>
            </c:strRef>
          </c:cat>
          <c:val>
            <c:numRef>
              <c:f>Sheet3!$C$2:$C$12</c:f>
              <c:numCache>
                <c:formatCode>0.0</c:formatCode>
                <c:ptCount val="11"/>
                <c:pt idx="0">
                  <c:v>29.0251326371563</c:v>
                </c:pt>
                <c:pt idx="1">
                  <c:v>31.009931675015</c:v>
                </c:pt>
                <c:pt idx="2">
                  <c:v>32.0295097951767</c:v>
                </c:pt>
                <c:pt idx="3">
                  <c:v>32.6652189678721</c:v>
                </c:pt>
                <c:pt idx="4">
                  <c:v>37.225369527973299</c:v>
                </c:pt>
                <c:pt idx="5">
                  <c:v>38.1032864377555</c:v>
                </c:pt>
                <c:pt idx="6">
                  <c:v>41.356250859584399</c:v>
                </c:pt>
                <c:pt idx="7">
                  <c:v>52.119052726694697</c:v>
                </c:pt>
                <c:pt idx="8">
                  <c:v>75.116351045407299</c:v>
                </c:pt>
                <c:pt idx="9">
                  <c:v>89.950850266825697</c:v>
                </c:pt>
                <c:pt idx="10">
                  <c:v>136.87841610670401</c:v>
                </c:pt>
              </c:numCache>
            </c:numRef>
          </c:val>
          <c:extLst xmlns:c16r2="http://schemas.microsoft.com/office/drawing/2015/06/chart">
            <c:ext xmlns:c16="http://schemas.microsoft.com/office/drawing/2014/chart" uri="{C3380CC4-5D6E-409C-BE32-E72D297353CC}">
              <c16:uniqueId val="{00000001-28E9-4239-B6F0-3AC2C297D0DA}"/>
            </c:ext>
          </c:extLst>
        </c:ser>
        <c:dLbls>
          <c:showLegendKey val="0"/>
          <c:showVal val="1"/>
          <c:showCatName val="0"/>
          <c:showSerName val="0"/>
          <c:showPercent val="0"/>
          <c:showBubbleSize val="0"/>
        </c:dLbls>
        <c:gapWidth val="30"/>
        <c:axId val="344325680"/>
        <c:axId val="344324112"/>
      </c:barChart>
      <c:catAx>
        <c:axId val="344325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GB" sz="10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crossAx val="344324112"/>
        <c:crosses val="autoZero"/>
        <c:auto val="1"/>
        <c:lblAlgn val="ctr"/>
        <c:lblOffset val="100"/>
        <c:noMultiLvlLbl val="0"/>
      </c:catAx>
      <c:valAx>
        <c:axId val="344324112"/>
        <c:scaling>
          <c:orientation val="minMax"/>
        </c:scaling>
        <c:delete val="1"/>
        <c:axPos val="b"/>
        <c:numFmt formatCode="0.0" sourceLinked="1"/>
        <c:majorTickMark val="out"/>
        <c:minorTickMark val="none"/>
        <c:tickLblPos val="nextTo"/>
        <c:crossAx val="3443256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en-GB" sz="1000" b="1">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8576576576576602"/>
          <c:y val="9.3177347551506393E-3"/>
        </c:manualLayout>
      </c:layout>
      <c:overlay val="0"/>
      <c:spPr>
        <a:noFill/>
        <a:ln>
          <a:noFill/>
        </a:ln>
        <a:effectLst/>
      </c:spPr>
      <c:txPr>
        <a:bodyPr rot="0" spcFirstLastPara="0" vertOverflow="ellipsis" vert="horz" wrap="square" anchor="ctr" anchorCtr="1"/>
        <a:lstStyle/>
        <a:p>
          <a:pPr>
            <a:defRPr lang="en-GB" sz="1200" b="1" i="0" u="none" strike="noStrike" kern="1200" spc="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title>
    <c:autoTitleDeleted val="0"/>
    <c:plotArea>
      <c:layout/>
      <c:barChart>
        <c:barDir val="bar"/>
        <c:grouping val="clustered"/>
        <c:varyColors val="0"/>
        <c:ser>
          <c:idx val="0"/>
          <c:order val="0"/>
          <c:tx>
            <c:strRef>
              <c:f>Sheet3!$B$1</c:f>
              <c:strCache>
                <c:ptCount val="1"/>
                <c:pt idx="0">
                  <c:v>Sep-2022</c:v>
                </c:pt>
              </c:strCache>
            </c:strRef>
          </c:tx>
          <c:spPr>
            <a:solidFill>
              <a:srgbClr val="FFCA76"/>
            </a:solidFill>
            <a:ln>
              <a:noFill/>
            </a:ln>
            <a:effectLst/>
          </c:spPr>
          <c:invertIfNegative val="0"/>
          <c:dLbls>
            <c:dLbl>
              <c:idx val="3"/>
              <c:layout>
                <c:manualLayout>
                  <c:x val="2.1621621621621599E-2"/>
                  <c:y val="-1.55295579252511E-3"/>
                </c:manualLayout>
              </c:layout>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FB2-43DA-9474-60B8F6A17E8E}"/>
                </c:ex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en-GB" sz="1400" b="1" i="0" u="none" strike="noStrike" kern="1200" baseline="0">
                    <a:solidFill>
                      <a:sysClr val="windowText" lastClr="000000"/>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Sheet3!$A$2:$A$12</c:f>
              <c:strCache>
                <c:ptCount val="11"/>
                <c:pt idx="0">
                  <c:v>Manufacture of electrical equipment</c:v>
                </c:pt>
                <c:pt idx="1">
                  <c:v>Manufacture of textiles</c:v>
                </c:pt>
                <c:pt idx="2">
                  <c:v>Manufacture of pharmaceuticals, medicinal chemical and botanical products</c:v>
                </c:pt>
                <c:pt idx="3">
                  <c:v>Manufacture of fabricated metal products, except machinery and equipment</c:v>
                </c:pt>
                <c:pt idx="4">
                  <c:v>Printing and reproduction of recorded media</c:v>
                </c:pt>
                <c:pt idx="5">
                  <c:v>Manufacture of wood and of products of wood and cork, except furniture;</c:v>
                </c:pt>
                <c:pt idx="6">
                  <c:v>Manufacture of chemicals and chemical products</c:v>
                </c:pt>
                <c:pt idx="7">
                  <c:v>Manufacture of basic metals</c:v>
                </c:pt>
                <c:pt idx="8">
                  <c:v>Manufacture of rubber and plastics products</c:v>
                </c:pt>
                <c:pt idx="9">
                  <c:v>Manufacture of basic metals</c:v>
                </c:pt>
                <c:pt idx="10">
                  <c:v>Manufacture of coke and refined petroleum products</c:v>
                </c:pt>
              </c:strCache>
            </c:strRef>
          </c:cat>
          <c:val>
            <c:numRef>
              <c:f>Sheet3!$B$2:$B$12</c:f>
              <c:numCache>
                <c:formatCode>0.0</c:formatCode>
                <c:ptCount val="11"/>
                <c:pt idx="0">
                  <c:v>29.086750236927301</c:v>
                </c:pt>
                <c:pt idx="1">
                  <c:v>30.632554874709498</c:v>
                </c:pt>
                <c:pt idx="2">
                  <c:v>30.1348339514944</c:v>
                </c:pt>
                <c:pt idx="3">
                  <c:v>10.1087163667673</c:v>
                </c:pt>
                <c:pt idx="4">
                  <c:v>32.133299121845901</c:v>
                </c:pt>
                <c:pt idx="5">
                  <c:v>41.960428297927201</c:v>
                </c:pt>
                <c:pt idx="6">
                  <c:v>41.046936755481703</c:v>
                </c:pt>
                <c:pt idx="7">
                  <c:v>47.872175265436702</c:v>
                </c:pt>
                <c:pt idx="8">
                  <c:v>44.455148473132297</c:v>
                </c:pt>
                <c:pt idx="9">
                  <c:v>64.382278834204996</c:v>
                </c:pt>
                <c:pt idx="10">
                  <c:v>148.28661680722601</c:v>
                </c:pt>
              </c:numCache>
            </c:numRef>
          </c:val>
          <c:extLst xmlns:c16r2="http://schemas.microsoft.com/office/drawing/2015/06/chart">
            <c:ext xmlns:c16="http://schemas.microsoft.com/office/drawing/2014/chart" uri="{C3380CC4-5D6E-409C-BE32-E72D297353CC}">
              <c16:uniqueId val="{00000001-7FB2-43DA-9474-60B8F6A17E8E}"/>
            </c:ext>
          </c:extLst>
        </c:ser>
        <c:dLbls>
          <c:showLegendKey val="0"/>
          <c:showVal val="1"/>
          <c:showCatName val="0"/>
          <c:showSerName val="0"/>
          <c:showPercent val="0"/>
          <c:showBubbleSize val="0"/>
        </c:dLbls>
        <c:gapWidth val="30"/>
        <c:axId val="344323328"/>
        <c:axId val="344322544"/>
      </c:barChart>
      <c:catAx>
        <c:axId val="344323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GB" sz="11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crossAx val="344322544"/>
        <c:crosses val="autoZero"/>
        <c:auto val="1"/>
        <c:lblAlgn val="ctr"/>
        <c:lblOffset val="100"/>
        <c:noMultiLvlLbl val="0"/>
      </c:catAx>
      <c:valAx>
        <c:axId val="344322544"/>
        <c:scaling>
          <c:orientation val="minMax"/>
        </c:scaling>
        <c:delete val="1"/>
        <c:axPos val="b"/>
        <c:numFmt formatCode="0.0" sourceLinked="1"/>
        <c:majorTickMark val="out"/>
        <c:minorTickMark val="none"/>
        <c:tickLblPos val="nextTo"/>
        <c:crossAx val="3443233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en-GB" sz="1000" b="1">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Sheet4!$B$1</c:f>
              <c:strCache>
                <c:ptCount val="1"/>
                <c:pt idx="0">
                  <c:v>Sep-2022</c:v>
                </c:pt>
              </c:strCache>
            </c:strRef>
          </c:tx>
          <c:spPr>
            <a:solidFill>
              <a:srgbClr val="FFCA76"/>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en-GB" sz="1400" b="1" i="0" u="none" strike="noStrike" kern="1200" baseline="0">
                    <a:solidFill>
                      <a:schemeClr val="tx1">
                        <a:lumMod val="75000"/>
                        <a:lumOff val="2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Sheet4!$A$2:$A$6</c:f>
              <c:strCache>
                <c:ptCount val="5"/>
                <c:pt idx="0">
                  <c:v>Mining support service activities</c:v>
                </c:pt>
                <c:pt idx="1">
                  <c:v>Mining of metal ores</c:v>
                </c:pt>
                <c:pt idx="2">
                  <c:v>Other mining and quarrying</c:v>
                </c:pt>
                <c:pt idx="3">
                  <c:v>Extraction of natural gas</c:v>
                </c:pt>
                <c:pt idx="4">
                  <c:v>Mining less crude oil</c:v>
                </c:pt>
              </c:strCache>
            </c:strRef>
          </c:cat>
          <c:val>
            <c:numRef>
              <c:f>Sheet4!$B$2:$B$6</c:f>
              <c:numCache>
                <c:formatCode>_-* #,##0.0_-;\-* #,##0.0_-;_-* "-"??_-;_-@_-</c:formatCode>
                <c:ptCount val="5"/>
                <c:pt idx="0">
                  <c:v>23.862752047925699</c:v>
                </c:pt>
                <c:pt idx="1">
                  <c:v>46.239044975628502</c:v>
                </c:pt>
                <c:pt idx="2">
                  <c:v>51.856228344442698</c:v>
                </c:pt>
                <c:pt idx="3">
                  <c:v>79.1553770360794</c:v>
                </c:pt>
                <c:pt idx="4">
                  <c:v>41.45</c:v>
                </c:pt>
              </c:numCache>
            </c:numRef>
          </c:val>
          <c:extLst xmlns:c16r2="http://schemas.microsoft.com/office/drawing/2015/06/chart">
            <c:ext xmlns:c16="http://schemas.microsoft.com/office/drawing/2014/chart" uri="{C3380CC4-5D6E-409C-BE32-E72D297353CC}">
              <c16:uniqueId val="{00000000-97BC-4A7E-A2FE-EAC48AE7A854}"/>
            </c:ext>
          </c:extLst>
        </c:ser>
        <c:ser>
          <c:idx val="1"/>
          <c:order val="1"/>
          <c:tx>
            <c:strRef>
              <c:f>Sheet4!$C$1</c:f>
              <c:strCache>
                <c:ptCount val="1"/>
                <c:pt idx="0">
                  <c:v>Oct-2022</c:v>
                </c:pt>
              </c:strCache>
            </c:strRef>
          </c:tx>
          <c:spPr>
            <a:solidFill>
              <a:srgbClr val="09BB9F"/>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en-GB" sz="1400" b="1" i="0" u="none" strike="noStrike" kern="1200" baseline="0">
                    <a:solidFill>
                      <a:schemeClr val="tx1">
                        <a:lumMod val="75000"/>
                        <a:lumOff val="2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Sheet4!$A$2:$A$6</c:f>
              <c:strCache>
                <c:ptCount val="5"/>
                <c:pt idx="0">
                  <c:v>Mining support service activities</c:v>
                </c:pt>
                <c:pt idx="1">
                  <c:v>Mining of metal ores</c:v>
                </c:pt>
                <c:pt idx="2">
                  <c:v>Other mining and quarrying</c:v>
                </c:pt>
                <c:pt idx="3">
                  <c:v>Extraction of natural gas</c:v>
                </c:pt>
                <c:pt idx="4">
                  <c:v>Mining less crude oil</c:v>
                </c:pt>
              </c:strCache>
            </c:strRef>
          </c:cat>
          <c:val>
            <c:numRef>
              <c:f>Sheet4!$C$2:$C$6</c:f>
              <c:numCache>
                <c:formatCode>_-* #,##0.0_-;\-* #,##0.0_-;_-* "-"??_-;_-@_-</c:formatCode>
                <c:ptCount val="5"/>
                <c:pt idx="0">
                  <c:v>26.247380492433599</c:v>
                </c:pt>
                <c:pt idx="1">
                  <c:v>74.149568882389104</c:v>
                </c:pt>
                <c:pt idx="2">
                  <c:v>92.435720500795398</c:v>
                </c:pt>
                <c:pt idx="3">
                  <c:v>103.662522344853</c:v>
                </c:pt>
                <c:pt idx="4">
                  <c:v>69.97</c:v>
                </c:pt>
              </c:numCache>
            </c:numRef>
          </c:val>
          <c:extLst xmlns:c16r2="http://schemas.microsoft.com/office/drawing/2015/06/chart">
            <c:ext xmlns:c16="http://schemas.microsoft.com/office/drawing/2014/chart" uri="{C3380CC4-5D6E-409C-BE32-E72D297353CC}">
              <c16:uniqueId val="{00000001-97BC-4A7E-A2FE-EAC48AE7A854}"/>
            </c:ext>
          </c:extLst>
        </c:ser>
        <c:dLbls>
          <c:showLegendKey val="0"/>
          <c:showVal val="1"/>
          <c:showCatName val="0"/>
          <c:showSerName val="0"/>
          <c:showPercent val="0"/>
          <c:showBubbleSize val="0"/>
        </c:dLbls>
        <c:gapWidth val="30"/>
        <c:overlap val="-3"/>
        <c:axId val="508476912"/>
        <c:axId val="508471816"/>
      </c:barChart>
      <c:catAx>
        <c:axId val="50847691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GB" sz="14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crossAx val="508471816"/>
        <c:crosses val="autoZero"/>
        <c:auto val="1"/>
        <c:lblAlgn val="ctr"/>
        <c:lblOffset val="100"/>
        <c:noMultiLvlLbl val="0"/>
      </c:catAx>
      <c:valAx>
        <c:axId val="508471816"/>
        <c:scaling>
          <c:orientation val="minMax"/>
        </c:scaling>
        <c:delete val="0"/>
        <c:axPos val="l"/>
        <c:title>
          <c:tx>
            <c:rich>
              <a:bodyPr rot="-5400000" spcFirstLastPara="1" vertOverflow="ellipsis" vert="horz" wrap="square" anchor="ctr" anchorCtr="1"/>
              <a:lstStyle/>
              <a:p>
                <a:pPr>
                  <a:defRPr lang="en-GB" sz="10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r>
                  <a:rPr lang="en-GB"/>
                  <a:t>Percent</a:t>
                </a:r>
              </a:p>
            </c:rich>
          </c:tx>
          <c:layout/>
          <c:overlay val="0"/>
          <c:spPr>
            <a:noFill/>
            <a:ln>
              <a:noFill/>
            </a:ln>
            <a:effectLst/>
          </c:spPr>
          <c:txPr>
            <a:bodyPr rot="-5400000" spcFirstLastPara="1" vertOverflow="ellipsis" vert="horz" wrap="square" anchor="ctr" anchorCtr="1"/>
            <a:lstStyle/>
            <a:p>
              <a:pPr>
                <a:defRPr lang="en-GB" sz="10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title>
        <c:numFmt formatCode="_-* #,##0.0_-;\-* #,##0.0_-;_-* &quot;-&quot;??_-;_-@_-" sourceLinked="1"/>
        <c:majorTickMark val="none"/>
        <c:minorTickMark val="none"/>
        <c:tickLblPos val="nextTo"/>
        <c:spPr>
          <a:noFill/>
          <a:ln>
            <a:noFill/>
          </a:ln>
          <a:effectLst/>
        </c:spPr>
        <c:txPr>
          <a:bodyPr rot="-60000000" spcFirstLastPara="0" vertOverflow="ellipsis" vert="horz" wrap="square" anchor="ctr" anchorCtr="1"/>
          <a:lstStyle/>
          <a:p>
            <a:pPr>
              <a:defRPr lang="en-GB" sz="9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crossAx val="508476912"/>
        <c:crosses val="autoZero"/>
        <c:crossBetween val="between"/>
      </c:valAx>
      <c:spPr>
        <a:noFill/>
        <a:ln>
          <a:noFill/>
        </a:ln>
        <a:effectLst/>
      </c:spPr>
    </c:plotArea>
    <c:legend>
      <c:legendPos val="t"/>
      <c:legendEntry>
        <c:idx val="0"/>
        <c:txPr>
          <a:bodyPr rot="0" spcFirstLastPara="0" vertOverflow="ellipsis" vert="horz" wrap="square" anchor="ctr" anchorCtr="1"/>
          <a:lstStyle/>
          <a:p>
            <a:pPr>
              <a:defRPr lang="en-GB" sz="14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legendEntry>
      <c:legendEntry>
        <c:idx val="1"/>
        <c:txPr>
          <a:bodyPr rot="0" spcFirstLastPara="0" vertOverflow="ellipsis" vert="horz" wrap="square" anchor="ctr" anchorCtr="1"/>
          <a:lstStyle/>
          <a:p>
            <a:pPr>
              <a:defRPr lang="en-GB" sz="14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legendEntry>
      <c:layout>
        <c:manualLayout>
          <c:xMode val="edge"/>
          <c:yMode val="edge"/>
          <c:x val="0.70305192231470504"/>
          <c:y val="1.60363490578645E-2"/>
          <c:w val="0.25929449068569199"/>
          <c:h val="4.47681411198717E-2"/>
        </c:manualLayout>
      </c:layout>
      <c:overlay val="0"/>
      <c:spPr>
        <a:noFill/>
        <a:ln>
          <a:noFill/>
        </a:ln>
        <a:effectLst/>
      </c:spPr>
      <c:txPr>
        <a:bodyPr rot="0" spcFirstLastPara="0" vertOverflow="ellipsis" vert="horz" wrap="square" anchor="ctr" anchorCtr="1"/>
        <a:lstStyle/>
        <a:p>
          <a:pPr>
            <a:defRPr lang="en-GB" sz="14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lang="en-GB" b="1">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Sheet5!$B$1</c:f>
              <c:strCache>
                <c:ptCount val="1"/>
                <c:pt idx="0">
                  <c:v>Sep-2022</c:v>
                </c:pt>
              </c:strCache>
            </c:strRef>
          </c:tx>
          <c:spPr>
            <a:solidFill>
              <a:srgbClr val="FFCA76"/>
            </a:solidFill>
            <a:ln>
              <a:noFill/>
            </a:ln>
            <a:effectLst/>
          </c:spPr>
          <c:invertIfNegative val="0"/>
          <c:dLbls>
            <c:spPr>
              <a:noFill/>
              <a:ln>
                <a:noFill/>
              </a:ln>
              <a:effectLst/>
            </c:spPr>
            <c:txPr>
              <a:bodyPr rot="0" spcFirstLastPara="1" vertOverflow="ellipsis" vert="horz" wrap="square" anchor="ctr" anchorCtr="1"/>
              <a:lstStyle/>
              <a:p>
                <a:pPr>
                  <a:defRPr lang="en-GB" sz="1400" b="1" i="0" u="none" strike="noStrike" kern="1200" baseline="0">
                    <a:solidFill>
                      <a:schemeClr val="tx1">
                        <a:lumMod val="75000"/>
                        <a:lumOff val="2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Sheet5!$A$2:$A$4</c:f>
              <c:strCache>
                <c:ptCount val="3"/>
                <c:pt idx="0">
                  <c:v>Water collection, treatment and supply</c:v>
                </c:pt>
                <c:pt idx="1">
                  <c:v>Waste collection, treatment and disposal activities; materials recovery</c:v>
                </c:pt>
                <c:pt idx="2">
                  <c:v>Water supply; sewerage, waste management and remediation activities</c:v>
                </c:pt>
              </c:strCache>
            </c:strRef>
          </c:cat>
          <c:val>
            <c:numRef>
              <c:f>Sheet5!$B$2:$B$4</c:f>
              <c:numCache>
                <c:formatCode>0.0</c:formatCode>
                <c:ptCount val="3"/>
                <c:pt idx="0">
                  <c:v>19.714574903551199</c:v>
                </c:pt>
                <c:pt idx="1">
                  <c:v>6.7973911956398299</c:v>
                </c:pt>
                <c:pt idx="2">
                  <c:v>13.579638703530501</c:v>
                </c:pt>
              </c:numCache>
            </c:numRef>
          </c:val>
          <c:extLst xmlns:c16r2="http://schemas.microsoft.com/office/drawing/2015/06/chart">
            <c:ext xmlns:c16="http://schemas.microsoft.com/office/drawing/2014/chart" uri="{C3380CC4-5D6E-409C-BE32-E72D297353CC}">
              <c16:uniqueId val="{00000000-3A08-45C0-9791-261112F493AB}"/>
            </c:ext>
          </c:extLst>
        </c:ser>
        <c:ser>
          <c:idx val="1"/>
          <c:order val="1"/>
          <c:tx>
            <c:strRef>
              <c:f>Sheet5!$C$1</c:f>
              <c:strCache>
                <c:ptCount val="1"/>
                <c:pt idx="0">
                  <c:v>Oct-2022</c:v>
                </c:pt>
              </c:strCache>
            </c:strRef>
          </c:tx>
          <c:spPr>
            <a:solidFill>
              <a:srgbClr val="09BB9F"/>
            </a:solidFill>
            <a:ln>
              <a:noFill/>
            </a:ln>
            <a:effectLst/>
          </c:spPr>
          <c:invertIfNegative val="0"/>
          <c:dLbls>
            <c:spPr>
              <a:noFill/>
              <a:ln>
                <a:noFill/>
              </a:ln>
              <a:effectLst/>
            </c:spPr>
            <c:txPr>
              <a:bodyPr rot="0" spcFirstLastPara="1" vertOverflow="ellipsis" vert="horz" wrap="square" anchor="ctr" anchorCtr="1"/>
              <a:lstStyle/>
              <a:p>
                <a:pPr>
                  <a:defRPr lang="en-GB" sz="1400" b="1" i="0" u="none" strike="noStrike" kern="1200" baseline="0">
                    <a:solidFill>
                      <a:schemeClr val="tx1">
                        <a:lumMod val="75000"/>
                        <a:lumOff val="2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Sheet5!$A$2:$A$4</c:f>
              <c:strCache>
                <c:ptCount val="3"/>
                <c:pt idx="0">
                  <c:v>Water collection, treatment and supply</c:v>
                </c:pt>
                <c:pt idx="1">
                  <c:v>Waste collection, treatment and disposal activities; materials recovery</c:v>
                </c:pt>
                <c:pt idx="2">
                  <c:v>Water supply; sewerage, waste management and remediation activities</c:v>
                </c:pt>
              </c:strCache>
            </c:strRef>
          </c:cat>
          <c:val>
            <c:numRef>
              <c:f>Sheet5!$C$2:$C$4</c:f>
              <c:numCache>
                <c:formatCode>0.0</c:formatCode>
                <c:ptCount val="3"/>
                <c:pt idx="0">
                  <c:v>19.714574903551199</c:v>
                </c:pt>
                <c:pt idx="1">
                  <c:v>10.751298158362101</c:v>
                </c:pt>
                <c:pt idx="2">
                  <c:v>15.6673447411825</c:v>
                </c:pt>
              </c:numCache>
            </c:numRef>
          </c:val>
          <c:extLst xmlns:c16r2="http://schemas.microsoft.com/office/drawing/2015/06/chart">
            <c:ext xmlns:c16="http://schemas.microsoft.com/office/drawing/2014/chart" uri="{C3380CC4-5D6E-409C-BE32-E72D297353CC}">
              <c16:uniqueId val="{00000001-3A08-45C0-9791-261112F493AB}"/>
            </c:ext>
          </c:extLst>
        </c:ser>
        <c:dLbls>
          <c:showLegendKey val="0"/>
          <c:showVal val="1"/>
          <c:showCatName val="0"/>
          <c:showSerName val="0"/>
          <c:showPercent val="0"/>
          <c:showBubbleSize val="0"/>
        </c:dLbls>
        <c:gapWidth val="30"/>
        <c:overlap val="-3"/>
        <c:axId val="342777200"/>
        <c:axId val="344324504"/>
      </c:barChart>
      <c:catAx>
        <c:axId val="34277720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14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crossAx val="344324504"/>
        <c:crosses val="autoZero"/>
        <c:auto val="1"/>
        <c:lblAlgn val="ctr"/>
        <c:lblOffset val="50"/>
        <c:tickLblSkip val="1"/>
        <c:noMultiLvlLbl val="0"/>
      </c:catAx>
      <c:valAx>
        <c:axId val="344324504"/>
        <c:scaling>
          <c:orientation val="minMax"/>
        </c:scaling>
        <c:delete val="0"/>
        <c:axPos val="l"/>
        <c:title>
          <c:tx>
            <c:rich>
              <a:bodyPr rot="-5400000" spcFirstLastPara="1" vertOverflow="ellipsis" vert="horz" wrap="square" anchor="ctr" anchorCtr="1"/>
              <a:lstStyle/>
              <a:p>
                <a:pPr>
                  <a:defRPr lang="en-GB" sz="14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r>
                  <a:rPr lang="en-GB"/>
                  <a:t>Percent</a:t>
                </a:r>
              </a:p>
            </c:rich>
          </c:tx>
          <c:layout/>
          <c:overlay val="0"/>
          <c:spPr>
            <a:noFill/>
            <a:ln>
              <a:noFill/>
            </a:ln>
            <a:effectLst/>
          </c:spPr>
          <c:txPr>
            <a:bodyPr rot="-5400000" spcFirstLastPara="1" vertOverflow="ellipsis" vert="horz" wrap="square" anchor="ctr" anchorCtr="1"/>
            <a:lstStyle/>
            <a:p>
              <a:pPr>
                <a:defRPr lang="en-GB" sz="14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n-GB" sz="14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crossAx val="342777200"/>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lang="en-GB" sz="14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legendEntry>
      <c:legendEntry>
        <c:idx val="1"/>
        <c:txPr>
          <a:bodyPr rot="0" spcFirstLastPara="1" vertOverflow="ellipsis" vert="horz" wrap="square" anchor="ctr" anchorCtr="1"/>
          <a:lstStyle/>
          <a:p>
            <a:pPr>
              <a:defRPr lang="en-GB" sz="14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legendEntry>
      <c:layout>
        <c:manualLayout>
          <c:xMode val="edge"/>
          <c:yMode val="edge"/>
          <c:x val="0.70305192231470504"/>
          <c:y val="1.60363490578645E-2"/>
          <c:w val="0.25929449068569199"/>
          <c:h val="4.47681411198717E-2"/>
        </c:manualLayout>
      </c:layout>
      <c:overlay val="0"/>
      <c:spPr>
        <a:noFill/>
        <a:ln>
          <a:noFill/>
        </a:ln>
        <a:effectLst/>
      </c:spPr>
      <c:txPr>
        <a:bodyPr rot="0" spcFirstLastPara="1" vertOverflow="ellipsis" vert="horz" wrap="square" anchor="ctr" anchorCtr="1"/>
        <a:lstStyle/>
        <a:p>
          <a:pPr>
            <a:defRPr lang="en-GB" sz="14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lang="en-GB" sz="1400" b="1">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76333333333333"/>
          <c:y val="1.25588717716118E-2"/>
        </c:manualLayout>
      </c:layout>
      <c:overlay val="0"/>
      <c:spPr>
        <a:noFill/>
        <a:ln>
          <a:noFill/>
        </a:ln>
        <a:effectLst/>
      </c:spPr>
      <c:txPr>
        <a:bodyPr rot="0" spcFirstLastPara="1" vertOverflow="ellipsis" vert="horz" wrap="square" anchor="ctr" anchorCtr="1"/>
        <a:lstStyle/>
        <a:p>
          <a:pPr>
            <a:defRPr lang="en-GB" sz="1400" b="1" i="0" u="none" strike="noStrike" kern="1200" spc="0" baseline="0">
              <a:solidFill>
                <a:schemeClr val="tx1">
                  <a:lumMod val="65000"/>
                  <a:lumOff val="35000"/>
                </a:schemeClr>
              </a:solidFill>
              <a:latin typeface="Century Gothic" panose="020B0502020202020204" charset="0"/>
              <a:ea typeface="+mn-ea"/>
              <a:cs typeface="+mn-cs"/>
            </a:defRPr>
          </a:pPr>
          <a:endParaRPr lang="en-US"/>
        </a:p>
      </c:txPr>
    </c:title>
    <c:autoTitleDeleted val="0"/>
    <c:plotArea>
      <c:layout/>
      <c:barChart>
        <c:barDir val="bar"/>
        <c:grouping val="clustered"/>
        <c:varyColors val="0"/>
        <c:ser>
          <c:idx val="0"/>
          <c:order val="0"/>
          <c:tx>
            <c:strRef>
              <c:f>Sheet6!$C$1</c:f>
              <c:strCache>
                <c:ptCount val="1"/>
                <c:pt idx="0">
                  <c:v>Oct-22</c:v>
                </c:pt>
              </c:strCache>
            </c:strRef>
          </c:tx>
          <c:spPr>
            <a:solidFill>
              <a:srgbClr val="09BB9F"/>
            </a:solidFill>
            <a:ln>
              <a:noFill/>
            </a:ln>
            <a:effectLst/>
          </c:spPr>
          <c:invertIfNegative val="0"/>
          <c:dLbls>
            <c:dLbl>
              <c:idx val="0"/>
              <c:spPr>
                <a:noFill/>
                <a:ln>
                  <a:noFill/>
                </a:ln>
                <a:effectLst/>
              </c:spPr>
              <c:txPr>
                <a:bodyPr rot="0" spcFirstLastPara="0" vertOverflow="ellipsis" vert="horz" wrap="square" lIns="38100" tIns="19050" rIns="38100" bIns="19050" anchor="ctr" anchorCtr="1"/>
                <a:lstStyle/>
                <a:p>
                  <a:pPr>
                    <a:defRPr lang="en-GB" sz="1400" b="1" i="0" u="none" strike="noStrike" kern="1200" baseline="0">
                      <a:solidFill>
                        <a:sysClr val="windowText" lastClr="000000"/>
                      </a:solidFill>
                      <a:latin typeface="Century Gothic" panose="020B0502020202020204" charset="0"/>
                      <a:ea typeface="+mn-ea"/>
                      <a:cs typeface="+mn-cs"/>
                    </a:defRPr>
                  </a:pPr>
                  <a:endParaRPr lang="en-US"/>
                </a:p>
              </c:txPr>
              <c:dLblPos val="inEnd"/>
              <c:showLegendKey val="0"/>
              <c:showVal val="1"/>
              <c:showCatName val="0"/>
              <c:showSerName val="0"/>
              <c:showPercent val="0"/>
              <c:showBubbleSize val="0"/>
            </c:dLbl>
            <c:dLbl>
              <c:idx val="1"/>
              <c:spPr>
                <a:noFill/>
                <a:ln>
                  <a:noFill/>
                </a:ln>
                <a:effectLst/>
              </c:spPr>
              <c:txPr>
                <a:bodyPr rot="0" spcFirstLastPara="0" vertOverflow="ellipsis" vert="horz" wrap="square" lIns="38100" tIns="19050" rIns="38100" bIns="19050" anchor="ctr" anchorCtr="1"/>
                <a:lstStyle/>
                <a:p>
                  <a:pPr>
                    <a:defRPr lang="en-GB" sz="1400" b="1" i="0" u="none" strike="noStrike" kern="1200" baseline="0">
                      <a:solidFill>
                        <a:sysClr val="windowText" lastClr="000000"/>
                      </a:solidFill>
                      <a:latin typeface="Century Gothic" panose="020B0502020202020204" charset="0"/>
                      <a:ea typeface="+mn-ea"/>
                      <a:cs typeface="+mn-cs"/>
                    </a:defRPr>
                  </a:pPr>
                  <a:endParaRPr lang="en-US"/>
                </a:p>
              </c:txPr>
              <c:dLblPos val="inEnd"/>
              <c:showLegendKey val="0"/>
              <c:showVal val="1"/>
              <c:showCatName val="0"/>
              <c:showSerName val="0"/>
              <c:showPercent val="0"/>
              <c:showBubbleSize val="0"/>
            </c:dLbl>
            <c:spPr>
              <a:noFill/>
              <a:ln>
                <a:noFill/>
              </a:ln>
              <a:effectLst/>
            </c:spPr>
            <c:txPr>
              <a:bodyPr rot="0" spcFirstLastPara="0" vertOverflow="ellipsis" vert="horz" wrap="square" lIns="38100" tIns="19050" rIns="38100" bIns="19050" anchor="ctr" anchorCtr="1"/>
              <a:lstStyle/>
              <a:p>
                <a:pPr>
                  <a:defRPr lang="en-GB" sz="1400" b="1" i="0" u="none" strike="noStrike" kern="1200" baseline="0">
                    <a:solidFill>
                      <a:schemeClr val="bg1"/>
                    </a:solidFill>
                    <a:latin typeface="Century Gothic" panose="020B0502020202020204" charset="0"/>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Sheet6!$A$2:$A$14</c:f>
              <c:strCache>
                <c:ptCount val="13"/>
                <c:pt idx="0">
                  <c:v>Computer programming, consultancy  activities</c:v>
                </c:pt>
                <c:pt idx="1">
                  <c:v>Programming and broadcasting activities</c:v>
                </c:pt>
                <c:pt idx="2">
                  <c:v>Postal and courier activities</c:v>
                </c:pt>
                <c:pt idx="3">
                  <c:v>Publishing activities</c:v>
                </c:pt>
                <c:pt idx="4">
                  <c:v>Air transport</c:v>
                </c:pt>
                <c:pt idx="5">
                  <c:v>Food and beverage service activities</c:v>
                </c:pt>
                <c:pt idx="6">
                  <c:v>Accommodation</c:v>
                </c:pt>
                <c:pt idx="7">
                  <c:v>Accommodation and food service activities</c:v>
                </c:pt>
                <c:pt idx="8">
                  <c:v>Motion picture, video and television programme production activities</c:v>
                </c:pt>
                <c:pt idx="9">
                  <c:v>Water transport</c:v>
                </c:pt>
                <c:pt idx="10">
                  <c:v>Land transport and transport via pipelines</c:v>
                </c:pt>
                <c:pt idx="11">
                  <c:v>Transport and storage</c:v>
                </c:pt>
                <c:pt idx="12">
                  <c:v>Warehousing and support activities for transportation</c:v>
                </c:pt>
              </c:strCache>
            </c:strRef>
          </c:cat>
          <c:val>
            <c:numRef>
              <c:f>Sheet6!$C$2:$C$14</c:f>
              <c:numCache>
                <c:formatCode>_-* #,##0.0_-;\-* #,##0.0_-;_-* "-"??_-;_-@_-</c:formatCode>
                <c:ptCount val="13"/>
                <c:pt idx="0">
                  <c:v>-0.64606190828190402</c:v>
                </c:pt>
                <c:pt idx="1">
                  <c:v>4.1837001105416096</c:v>
                </c:pt>
                <c:pt idx="2">
                  <c:v>14.4738195699343</c:v>
                </c:pt>
                <c:pt idx="3">
                  <c:v>20.384167416291401</c:v>
                </c:pt>
                <c:pt idx="4">
                  <c:v>35.529603369575099</c:v>
                </c:pt>
                <c:pt idx="5">
                  <c:v>41.469171937434602</c:v>
                </c:pt>
                <c:pt idx="6">
                  <c:v>41.888864174633802</c:v>
                </c:pt>
                <c:pt idx="7">
                  <c:v>42.105358250973801</c:v>
                </c:pt>
                <c:pt idx="8">
                  <c:v>45.367390301781001</c:v>
                </c:pt>
                <c:pt idx="9">
                  <c:v>48.8145376207423</c:v>
                </c:pt>
                <c:pt idx="10">
                  <c:v>57.637681417092402</c:v>
                </c:pt>
                <c:pt idx="11">
                  <c:v>71.440859127480607</c:v>
                </c:pt>
                <c:pt idx="12">
                  <c:v>77.531334545000007</c:v>
                </c:pt>
              </c:numCache>
            </c:numRef>
          </c:val>
          <c:extLst xmlns:c16r2="http://schemas.microsoft.com/office/drawing/2015/06/chart">
            <c:ext xmlns:c16="http://schemas.microsoft.com/office/drawing/2014/chart" uri="{C3380CC4-5D6E-409C-BE32-E72D297353CC}">
              <c16:uniqueId val="{00000002-E3F0-4E70-A70B-5CA3B28313DE}"/>
            </c:ext>
          </c:extLst>
        </c:ser>
        <c:dLbls>
          <c:showLegendKey val="0"/>
          <c:showVal val="1"/>
          <c:showCatName val="0"/>
          <c:showSerName val="0"/>
          <c:showPercent val="0"/>
          <c:showBubbleSize val="0"/>
        </c:dLbls>
        <c:gapWidth val="30"/>
        <c:axId val="508477304"/>
        <c:axId val="508478872"/>
      </c:barChart>
      <c:catAx>
        <c:axId val="50847730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900" b="1" i="0" u="none" strike="noStrike" kern="1200" baseline="0">
                <a:solidFill>
                  <a:schemeClr val="bg1"/>
                </a:solidFill>
                <a:latin typeface="Century Gothic" panose="020B0502020202020204" charset="0"/>
                <a:ea typeface="+mn-ea"/>
                <a:cs typeface="+mn-cs"/>
              </a:defRPr>
            </a:pPr>
            <a:endParaRPr lang="en-US"/>
          </a:p>
        </c:txPr>
        <c:crossAx val="508478872"/>
        <c:crosses val="autoZero"/>
        <c:auto val="1"/>
        <c:lblAlgn val="ctr"/>
        <c:lblOffset val="100"/>
        <c:noMultiLvlLbl val="0"/>
      </c:catAx>
      <c:valAx>
        <c:axId val="508478872"/>
        <c:scaling>
          <c:orientation val="minMax"/>
        </c:scaling>
        <c:delete val="1"/>
        <c:axPos val="b"/>
        <c:numFmt formatCode="_-* #,##0.0_-;\-* #,##0.0_-;_-* &quot;-&quot;??_-;_-@_-" sourceLinked="1"/>
        <c:majorTickMark val="none"/>
        <c:minorTickMark val="none"/>
        <c:tickLblPos val="nextTo"/>
        <c:crossAx val="50847730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en-GB" b="1">
          <a:latin typeface="Century Gothic" panose="020B050202020202020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ADED21-0DCD-4009-8AE1-59EA3BCF9632}" type="datetimeFigureOut">
              <a:rPr lang="en-GB" smtClean="0"/>
              <a:t>16/11/2022</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A17739-9974-4E61-81FE-324C3C455E03}" type="slidenum">
              <a:rPr lang="en-GB" smtClean="0"/>
              <a:t>‹#›</a:t>
            </a:fld>
            <a:endParaRPr lang="en-GB"/>
          </a:p>
        </p:txBody>
      </p:sp>
    </p:spTree>
    <p:extLst>
      <p:ext uri="{BB962C8B-B14F-4D97-AF65-F5344CB8AC3E}">
        <p14:creationId xmlns:p14="http://schemas.microsoft.com/office/powerpoint/2010/main" val="919790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A56D9C-9D5A-48EB-BAED-232D06BA5B5A}" type="slidenum">
              <a:rPr lang="en-US" smtClean="0"/>
              <a:t>1</a:t>
            </a:fld>
            <a:endParaRPr lang="en-US"/>
          </a:p>
        </p:txBody>
      </p:sp>
    </p:spTree>
    <p:extLst>
      <p:ext uri="{BB962C8B-B14F-4D97-AF65-F5344CB8AC3E}">
        <p14:creationId xmlns:p14="http://schemas.microsoft.com/office/powerpoint/2010/main" val="3079426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extLst>
      <p:ext uri="{BB962C8B-B14F-4D97-AF65-F5344CB8AC3E}">
        <p14:creationId xmlns:p14="http://schemas.microsoft.com/office/powerpoint/2010/main" val="3891316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A56D9C-9D5A-48EB-BAED-232D06BA5B5A}" type="slidenum">
              <a:rPr lang="en-US" smtClean="0"/>
              <a:t>2</a:t>
            </a:fld>
            <a:endParaRPr lang="en-US"/>
          </a:p>
        </p:txBody>
      </p:sp>
    </p:spTree>
    <p:extLst>
      <p:ext uri="{BB962C8B-B14F-4D97-AF65-F5344CB8AC3E}">
        <p14:creationId xmlns:p14="http://schemas.microsoft.com/office/powerpoint/2010/main" val="1933815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The difference between year producer inflation for September 2021 and September 2022 was 5.9 percentage points and the monthly difference between August 2022 and September 2022 was also 5.8 percentage points</a:t>
            </a:r>
          </a:p>
        </p:txBody>
      </p:sp>
      <p:sp>
        <p:nvSpPr>
          <p:cNvPr id="4" name="Slide Number Placeholder 3"/>
          <p:cNvSpPr>
            <a:spLocks noGrp="1"/>
          </p:cNvSpPr>
          <p:nvPr>
            <p:ph type="sldNum" sz="quarter" idx="5"/>
          </p:nvPr>
        </p:nvSpPr>
        <p:spPr/>
        <p:txBody>
          <a:bodyPr/>
          <a:lstStyle/>
          <a:p>
            <a:fld id="{B3A17739-9974-4E61-81FE-324C3C455E03}" type="slidenum">
              <a:rPr lang="en-GB" smtClean="0"/>
              <a:t>7</a:t>
            </a:fld>
            <a:endParaRPr lang="en-GB"/>
          </a:p>
        </p:txBody>
      </p:sp>
    </p:spTree>
    <p:extLst>
      <p:ext uri="{BB962C8B-B14F-4D97-AF65-F5344CB8AC3E}">
        <p14:creationId xmlns:p14="http://schemas.microsoft.com/office/powerpoint/2010/main" val="2748343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Two {Manufacturing (58.2%) and Mining (57.5%)}of the eight subsectors recorded rates of produce inflation higher than the national (45.5%)</a:t>
            </a:r>
          </a:p>
          <a:p>
            <a:endParaRPr lang="en-US">
              <a:cs typeface="Calibri" panose="020F0502020204030204"/>
            </a:endParaRPr>
          </a:p>
          <a:p>
            <a:r>
              <a:rPr lang="en-US">
                <a:cs typeface="Calibri" panose="020F0502020204030204"/>
              </a:rPr>
              <a:t>Electricity and water had the highest monthly producer inflation of 14.2% and 9.2% respectively</a:t>
            </a:r>
          </a:p>
        </p:txBody>
      </p:sp>
      <p:sp>
        <p:nvSpPr>
          <p:cNvPr id="4" name="Slide Number Placeholder 3"/>
          <p:cNvSpPr>
            <a:spLocks noGrp="1"/>
          </p:cNvSpPr>
          <p:nvPr>
            <p:ph type="sldNum" sz="quarter" idx="5"/>
          </p:nvPr>
        </p:nvSpPr>
        <p:spPr/>
        <p:txBody>
          <a:bodyPr/>
          <a:lstStyle/>
          <a:p>
            <a:fld id="{B3A17739-9974-4E61-81FE-324C3C455E03}" type="slidenum">
              <a:rPr lang="en-GB" smtClean="0"/>
              <a:t>9</a:t>
            </a:fld>
            <a:endParaRPr lang="en-GB"/>
          </a:p>
        </p:txBody>
      </p:sp>
    </p:spTree>
    <p:extLst>
      <p:ext uri="{BB962C8B-B14F-4D97-AF65-F5344CB8AC3E}">
        <p14:creationId xmlns:p14="http://schemas.microsoft.com/office/powerpoint/2010/main" val="5463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With the exception of Information and Communication and Construction sub-sectors all the other six sub-sectors recorded an increase in year-on-year producer inflation between August and September 2022. The highest change was recorded in the Electricity and Gas Sub-Sector increasing from 8.6% in August to 24.0% in September 2022.</a:t>
            </a:r>
          </a:p>
        </p:txBody>
      </p:sp>
      <p:sp>
        <p:nvSpPr>
          <p:cNvPr id="4" name="Slide Number Placeholder 3"/>
          <p:cNvSpPr>
            <a:spLocks noGrp="1"/>
          </p:cNvSpPr>
          <p:nvPr>
            <p:ph type="sldNum" sz="quarter" idx="5"/>
          </p:nvPr>
        </p:nvSpPr>
        <p:spPr/>
        <p:txBody>
          <a:bodyPr/>
          <a:lstStyle/>
          <a:p>
            <a:fld id="{B3A17739-9974-4E61-81FE-324C3C455E03}" type="slidenum">
              <a:rPr lang="en-GB" smtClean="0"/>
              <a:t>10</a:t>
            </a:fld>
            <a:endParaRPr lang="en-GB"/>
          </a:p>
        </p:txBody>
      </p:sp>
    </p:spTree>
    <p:extLst>
      <p:ext uri="{BB962C8B-B14F-4D97-AF65-F5344CB8AC3E}">
        <p14:creationId xmlns:p14="http://schemas.microsoft.com/office/powerpoint/2010/main" val="2461086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Producer inflation for Water Collection, Treatment and Supply between August 2022 and September 2022 increased by more than 19 percentage points.</a:t>
            </a:r>
          </a:p>
          <a:p>
            <a:endParaRPr lang="en-US">
              <a:cs typeface="Calibri" panose="020F0502020204030204"/>
            </a:endParaRPr>
          </a:p>
          <a:p>
            <a:r>
              <a:rPr lang="en-US">
                <a:cs typeface="Calibri" panose="020F0502020204030204"/>
              </a:rPr>
              <a:t>Water was 13.6%</a:t>
            </a:r>
          </a:p>
        </p:txBody>
      </p:sp>
      <p:sp>
        <p:nvSpPr>
          <p:cNvPr id="4" name="Slide Number Placeholder 3"/>
          <p:cNvSpPr>
            <a:spLocks noGrp="1"/>
          </p:cNvSpPr>
          <p:nvPr>
            <p:ph type="sldNum" sz="quarter" idx="5"/>
          </p:nvPr>
        </p:nvSpPr>
        <p:spPr/>
        <p:txBody>
          <a:bodyPr/>
          <a:lstStyle/>
          <a:p>
            <a:fld id="{B3A17739-9974-4E61-81FE-324C3C455E03}" type="slidenum">
              <a:rPr lang="en-GB" smtClean="0"/>
              <a:t>13</a:t>
            </a:fld>
            <a:endParaRPr lang="en-GB"/>
          </a:p>
        </p:txBody>
      </p:sp>
    </p:spTree>
    <p:extLst>
      <p:ext uri="{BB962C8B-B14F-4D97-AF65-F5344CB8AC3E}">
        <p14:creationId xmlns:p14="http://schemas.microsoft.com/office/powerpoint/2010/main" val="1696576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Construction 25.1%</a:t>
            </a:r>
          </a:p>
        </p:txBody>
      </p:sp>
      <p:sp>
        <p:nvSpPr>
          <p:cNvPr id="4" name="Slide Number Placeholder 3"/>
          <p:cNvSpPr>
            <a:spLocks noGrp="1"/>
          </p:cNvSpPr>
          <p:nvPr>
            <p:ph type="sldNum" sz="quarter" idx="5"/>
          </p:nvPr>
        </p:nvSpPr>
        <p:spPr/>
        <p:txBody>
          <a:bodyPr/>
          <a:lstStyle/>
          <a:p>
            <a:fld id="{B3A17739-9974-4E61-81FE-324C3C455E03}" type="slidenum">
              <a:rPr lang="en-GB" smtClean="0"/>
              <a:t>14</a:t>
            </a:fld>
            <a:endParaRPr lang="en-GB"/>
          </a:p>
        </p:txBody>
      </p:sp>
    </p:spTree>
    <p:extLst>
      <p:ext uri="{BB962C8B-B14F-4D97-AF65-F5344CB8AC3E}">
        <p14:creationId xmlns:p14="http://schemas.microsoft.com/office/powerpoint/2010/main" val="4016726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Services was 5.6%</a:t>
            </a:r>
          </a:p>
        </p:txBody>
      </p:sp>
      <p:sp>
        <p:nvSpPr>
          <p:cNvPr id="4" name="Slide Number Placeholder 3"/>
          <p:cNvSpPr>
            <a:spLocks noGrp="1"/>
          </p:cNvSpPr>
          <p:nvPr>
            <p:ph type="sldNum" sz="quarter" idx="5"/>
          </p:nvPr>
        </p:nvSpPr>
        <p:spPr/>
        <p:txBody>
          <a:bodyPr/>
          <a:lstStyle/>
          <a:p>
            <a:fld id="{B3A17739-9974-4E61-81FE-324C3C455E03}" type="slidenum">
              <a:rPr lang="en-GB" smtClean="0"/>
              <a:t>15</a:t>
            </a:fld>
            <a:endParaRPr lang="en-GB"/>
          </a:p>
        </p:txBody>
      </p:sp>
    </p:spTree>
    <p:extLst>
      <p:ext uri="{BB962C8B-B14F-4D97-AF65-F5344CB8AC3E}">
        <p14:creationId xmlns:p14="http://schemas.microsoft.com/office/powerpoint/2010/main" val="3221411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extLst>
      <p:ext uri="{BB962C8B-B14F-4D97-AF65-F5344CB8AC3E}">
        <p14:creationId xmlns:p14="http://schemas.microsoft.com/office/powerpoint/2010/main" val="4235211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86265" y="1122363"/>
            <a:ext cx="6316393"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886265" y="3602038"/>
            <a:ext cx="6316393"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762A39F5-0189-4317-B4ED-1C146A5F0D64}" type="datetime1">
              <a:rPr lang="en-GB" smtClean="0">
                <a:solidFill>
                  <a:prstClr val="black">
                    <a:tint val="75000"/>
                  </a:prstClr>
                </a:solidFill>
              </a:rPr>
              <a:t>16/11/2022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r>
              <a:rPr lang="en-GB">
                <a:solidFill>
                  <a:prstClr val="black">
                    <a:tint val="75000"/>
                  </a:prstClr>
                </a:solidFill>
              </a:rPr>
              <a:t>December 22, 2021</a:t>
            </a:r>
          </a:p>
        </p:txBody>
      </p:sp>
      <p:sp>
        <p:nvSpPr>
          <p:cNvPr id="6" name="Slide Number Placeholder 5"/>
          <p:cNvSpPr>
            <a:spLocks noGrp="1"/>
          </p:cNvSpPr>
          <p:nvPr>
            <p:ph type="sldNum" sz="quarter" idx="12"/>
          </p:nvPr>
        </p:nvSpPr>
        <p:spPr/>
        <p:txBody>
          <a:bodyPr/>
          <a:lstStyle>
            <a:lvl1pPr>
              <a:defRPr/>
            </a:lvl1pPr>
          </a:lstStyle>
          <a:p>
            <a:fld id="{E40CBD55-98D6-482A-A5E1-882E8908E56A}" type="slidenum">
              <a:rPr lang="en-GB" smtClean="0">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71ADF6F-126D-42BF-B493-D0BB08E41108}" type="datetime1">
              <a:rPr lang="en-GB" smtClean="0">
                <a:solidFill>
                  <a:prstClr val="black">
                    <a:tint val="75000"/>
                  </a:prstClr>
                </a:solidFill>
              </a:rPr>
              <a:t>16/11/2022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r>
              <a:rPr lang="en-GB">
                <a:solidFill>
                  <a:prstClr val="black">
                    <a:tint val="75000"/>
                  </a:prstClr>
                </a:solidFill>
              </a:rPr>
              <a:t>December 22, 2021</a:t>
            </a:r>
          </a:p>
        </p:txBody>
      </p:sp>
      <p:sp>
        <p:nvSpPr>
          <p:cNvPr id="6" name="Slide Number Placeholder 5"/>
          <p:cNvSpPr>
            <a:spLocks noGrp="1"/>
          </p:cNvSpPr>
          <p:nvPr>
            <p:ph type="sldNum" sz="quarter" idx="12"/>
          </p:nvPr>
        </p:nvSpPr>
        <p:spPr/>
        <p:txBody>
          <a:bodyPr/>
          <a:lstStyle>
            <a:lvl1pPr>
              <a:defRPr/>
            </a:lvl1pPr>
          </a:lstStyle>
          <a:p>
            <a:fld id="{E40CBD55-98D6-482A-A5E1-882E8908E56A}" type="slidenum">
              <a:rPr lang="en-GB" smtClean="0">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C2FB27B-4D99-4CCA-97D0-1D060CBC7E55}" type="datetime1">
              <a:rPr lang="en-GB" smtClean="0">
                <a:solidFill>
                  <a:prstClr val="black">
                    <a:tint val="75000"/>
                  </a:prstClr>
                </a:solidFill>
              </a:rPr>
              <a:t>16/11/2022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r>
              <a:rPr lang="en-GB">
                <a:solidFill>
                  <a:prstClr val="black">
                    <a:tint val="75000"/>
                  </a:prstClr>
                </a:solidFill>
              </a:rPr>
              <a:t>December 22, 2021</a:t>
            </a:r>
          </a:p>
        </p:txBody>
      </p:sp>
      <p:sp>
        <p:nvSpPr>
          <p:cNvPr id="6" name="Slide Number Placeholder 5"/>
          <p:cNvSpPr>
            <a:spLocks noGrp="1"/>
          </p:cNvSpPr>
          <p:nvPr>
            <p:ph type="sldNum" sz="quarter" idx="12"/>
          </p:nvPr>
        </p:nvSpPr>
        <p:spPr/>
        <p:txBody>
          <a:bodyPr/>
          <a:lstStyle>
            <a:lvl1pPr>
              <a:defRPr/>
            </a:lvl1pPr>
          </a:lstStyle>
          <a:p>
            <a:fld id="{E40CBD55-98D6-482A-A5E1-882E8908E56A}" type="slidenum">
              <a:rPr lang="en-GB" smtClean="0">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4149" y="2953581"/>
            <a:ext cx="7903702" cy="1325563"/>
          </a:xfrm>
        </p:spPr>
        <p:txBody>
          <a:bodyPr/>
          <a:lstStyle>
            <a:lvl1pPr>
              <a:defRPr baseline="0">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361B92A4-34FF-4EC6-BF4D-457B9A4F9B44}" type="datetime1">
              <a:rPr lang="en-GB" smtClean="0">
                <a:solidFill>
                  <a:prstClr val="black">
                    <a:tint val="75000"/>
                  </a:prstClr>
                </a:solidFill>
              </a:rPr>
              <a:t>16/11/2022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r>
              <a:rPr lang="en-GB">
                <a:solidFill>
                  <a:prstClr val="black">
                    <a:tint val="75000"/>
                  </a:prstClr>
                </a:solidFill>
              </a:rPr>
              <a:t>December 22, 2021</a:t>
            </a:r>
          </a:p>
        </p:txBody>
      </p:sp>
      <p:sp>
        <p:nvSpPr>
          <p:cNvPr id="5" name="Slide Number Placeholder 4"/>
          <p:cNvSpPr>
            <a:spLocks noGrp="1"/>
          </p:cNvSpPr>
          <p:nvPr>
            <p:ph type="sldNum" sz="quarter" idx="12"/>
          </p:nvPr>
        </p:nvSpPr>
        <p:spPr/>
        <p:txBody>
          <a:bodyPr/>
          <a:lstStyle>
            <a:lvl1pPr>
              <a:defRPr/>
            </a:lvl1pPr>
          </a:lstStyle>
          <a:p>
            <a:fld id="{E40CBD55-98D6-482A-A5E1-882E8908E56A}" type="slidenum">
              <a:rPr lang="en-GB" smtClean="0">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F998ECD-BDCD-4E4B-B5A7-70AAB13FF0A5}" type="datetime1">
              <a:rPr lang="en-GB" smtClean="0">
                <a:solidFill>
                  <a:prstClr val="black">
                    <a:tint val="75000"/>
                  </a:prstClr>
                </a:solidFill>
              </a:rPr>
              <a:t>16/11/2022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r>
              <a:rPr lang="en-GB">
                <a:solidFill>
                  <a:prstClr val="black">
                    <a:tint val="75000"/>
                  </a:prstClr>
                </a:solidFill>
              </a:rPr>
              <a:t>December 22, 2021</a:t>
            </a:r>
          </a:p>
        </p:txBody>
      </p:sp>
      <p:sp>
        <p:nvSpPr>
          <p:cNvPr id="6" name="Slide Number Placeholder 5"/>
          <p:cNvSpPr>
            <a:spLocks noGrp="1"/>
          </p:cNvSpPr>
          <p:nvPr>
            <p:ph type="sldNum" sz="quarter" idx="12"/>
          </p:nvPr>
        </p:nvSpPr>
        <p:spPr/>
        <p:txBody>
          <a:bodyPr/>
          <a:lstStyle>
            <a:lvl1pPr>
              <a:defRPr/>
            </a:lvl1pPr>
          </a:lstStyle>
          <a:p>
            <a:fld id="{E40CBD55-98D6-482A-A5E1-882E8908E56A}" type="slidenum">
              <a:rPr lang="en-GB" smtClean="0">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AC1C4DD3-906D-4AD7-B9FF-A8E35338C70F}" type="datetime1">
              <a:rPr lang="en-GB" smtClean="0">
                <a:solidFill>
                  <a:prstClr val="black">
                    <a:tint val="75000"/>
                  </a:prstClr>
                </a:solidFill>
              </a:rPr>
              <a:t>16/11/2022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r>
              <a:rPr lang="en-GB">
                <a:solidFill>
                  <a:prstClr val="black">
                    <a:tint val="75000"/>
                  </a:prstClr>
                </a:solidFill>
              </a:rPr>
              <a:t>December 22, 2021</a:t>
            </a:r>
          </a:p>
        </p:txBody>
      </p:sp>
      <p:sp>
        <p:nvSpPr>
          <p:cNvPr id="6" name="Slide Number Placeholder 5"/>
          <p:cNvSpPr>
            <a:spLocks noGrp="1"/>
          </p:cNvSpPr>
          <p:nvPr>
            <p:ph type="sldNum" sz="quarter" idx="12"/>
          </p:nvPr>
        </p:nvSpPr>
        <p:spPr/>
        <p:txBody>
          <a:bodyPr/>
          <a:lstStyle>
            <a:lvl1pPr>
              <a:defRPr/>
            </a:lvl1pPr>
          </a:lstStyle>
          <a:p>
            <a:fld id="{E40CBD55-98D6-482A-A5E1-882E8908E56A}" type="slidenum">
              <a:rPr lang="en-GB" smtClean="0">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443A8DA9-49F5-4AAD-B298-F098FE5CBFC8}" type="datetime1">
              <a:rPr lang="en-GB" smtClean="0">
                <a:solidFill>
                  <a:prstClr val="black">
                    <a:tint val="75000"/>
                  </a:prstClr>
                </a:solidFill>
              </a:rPr>
              <a:t>16/11/2022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r>
              <a:rPr lang="en-GB">
                <a:solidFill>
                  <a:prstClr val="black">
                    <a:tint val="75000"/>
                  </a:prstClr>
                </a:solidFill>
              </a:rPr>
              <a:t>December 22, 2021</a:t>
            </a:r>
          </a:p>
        </p:txBody>
      </p:sp>
      <p:sp>
        <p:nvSpPr>
          <p:cNvPr id="7" name="Slide Number Placeholder 6"/>
          <p:cNvSpPr>
            <a:spLocks noGrp="1"/>
          </p:cNvSpPr>
          <p:nvPr>
            <p:ph type="sldNum" sz="quarter" idx="12"/>
          </p:nvPr>
        </p:nvSpPr>
        <p:spPr/>
        <p:txBody>
          <a:bodyPr/>
          <a:lstStyle>
            <a:lvl1pPr>
              <a:defRPr/>
            </a:lvl1pPr>
          </a:lstStyle>
          <a:p>
            <a:fld id="{E40CBD55-98D6-482A-A5E1-882E8908E56A}" type="slidenum">
              <a:rPr lang="en-GB" smtClean="0">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50576DDC-A7B5-4C00-BFE4-1D28AA18D605}" type="datetime1">
              <a:rPr lang="en-GB" smtClean="0">
                <a:solidFill>
                  <a:prstClr val="black">
                    <a:tint val="75000"/>
                  </a:prstClr>
                </a:solidFill>
              </a:rPr>
              <a:t>16/11/2022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r>
              <a:rPr lang="en-GB">
                <a:solidFill>
                  <a:prstClr val="black">
                    <a:tint val="75000"/>
                  </a:prstClr>
                </a:solidFill>
              </a:rPr>
              <a:t>December 22, 2021</a:t>
            </a:r>
          </a:p>
        </p:txBody>
      </p:sp>
      <p:sp>
        <p:nvSpPr>
          <p:cNvPr id="9" name="Slide Number Placeholder 8"/>
          <p:cNvSpPr>
            <a:spLocks noGrp="1"/>
          </p:cNvSpPr>
          <p:nvPr>
            <p:ph type="sldNum" sz="quarter" idx="12"/>
          </p:nvPr>
        </p:nvSpPr>
        <p:spPr/>
        <p:txBody>
          <a:bodyPr/>
          <a:lstStyle>
            <a:lvl1pPr>
              <a:defRPr/>
            </a:lvl1pPr>
          </a:lstStyle>
          <a:p>
            <a:fld id="{E40CBD55-98D6-482A-A5E1-882E8908E56A}" type="slidenum">
              <a:rPr lang="en-GB" smtClean="0">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3AC3B5A0-66CF-4721-B266-C37654CF5E30}" type="datetime1">
              <a:rPr lang="en-GB" smtClean="0">
                <a:solidFill>
                  <a:prstClr val="black">
                    <a:tint val="75000"/>
                  </a:prstClr>
                </a:solidFill>
              </a:rPr>
              <a:t>16/11/2022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r>
              <a:rPr lang="en-GB">
                <a:solidFill>
                  <a:prstClr val="black">
                    <a:tint val="75000"/>
                  </a:prstClr>
                </a:solidFill>
              </a:rPr>
              <a:t>December 22, 2021</a:t>
            </a:r>
          </a:p>
        </p:txBody>
      </p:sp>
      <p:sp>
        <p:nvSpPr>
          <p:cNvPr id="5" name="Slide Number Placeholder 4"/>
          <p:cNvSpPr>
            <a:spLocks noGrp="1"/>
          </p:cNvSpPr>
          <p:nvPr>
            <p:ph type="sldNum" sz="quarter" idx="12"/>
          </p:nvPr>
        </p:nvSpPr>
        <p:spPr/>
        <p:txBody>
          <a:bodyPr/>
          <a:lstStyle>
            <a:lvl1pPr>
              <a:defRPr/>
            </a:lvl1pPr>
          </a:lstStyle>
          <a:p>
            <a:fld id="{E40CBD55-98D6-482A-A5E1-882E8908E56A}" type="slidenum">
              <a:rPr lang="en-GB" smtClean="0">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2F7290F-F619-4E5A-AB60-242CE690175A}" type="datetime1">
              <a:rPr lang="en-GB" smtClean="0">
                <a:solidFill>
                  <a:prstClr val="black">
                    <a:tint val="75000"/>
                  </a:prstClr>
                </a:solidFill>
              </a:rPr>
              <a:t>16/11/2022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r>
              <a:rPr lang="en-GB">
                <a:solidFill>
                  <a:prstClr val="black">
                    <a:tint val="75000"/>
                  </a:prstClr>
                </a:solidFill>
              </a:rPr>
              <a:t>December 22, 2021</a:t>
            </a:r>
          </a:p>
        </p:txBody>
      </p:sp>
      <p:sp>
        <p:nvSpPr>
          <p:cNvPr id="4" name="Slide Number Placeholder 3"/>
          <p:cNvSpPr>
            <a:spLocks noGrp="1"/>
          </p:cNvSpPr>
          <p:nvPr>
            <p:ph type="sldNum" sz="quarter" idx="12"/>
          </p:nvPr>
        </p:nvSpPr>
        <p:spPr/>
        <p:txBody>
          <a:bodyPr/>
          <a:lstStyle>
            <a:lvl1pPr>
              <a:defRPr/>
            </a:lvl1pPr>
          </a:lstStyle>
          <a:p>
            <a:fld id="{E40CBD55-98D6-482A-A5E1-882E8908E56A}" type="slidenum">
              <a:rPr lang="en-GB" smtClean="0">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3274984-A65A-47BF-8831-616CBF63AA2E}" type="datetime1">
              <a:rPr lang="en-GB" smtClean="0">
                <a:solidFill>
                  <a:prstClr val="black">
                    <a:tint val="75000"/>
                  </a:prstClr>
                </a:solidFill>
              </a:rPr>
              <a:t>16/11/2022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r>
              <a:rPr lang="en-GB">
                <a:solidFill>
                  <a:prstClr val="black">
                    <a:tint val="75000"/>
                  </a:prstClr>
                </a:solidFill>
              </a:rPr>
              <a:t>December 22, 2021</a:t>
            </a:r>
          </a:p>
        </p:txBody>
      </p:sp>
      <p:sp>
        <p:nvSpPr>
          <p:cNvPr id="7" name="Slide Number Placeholder 6"/>
          <p:cNvSpPr>
            <a:spLocks noGrp="1"/>
          </p:cNvSpPr>
          <p:nvPr>
            <p:ph type="sldNum" sz="quarter" idx="12"/>
          </p:nvPr>
        </p:nvSpPr>
        <p:spPr/>
        <p:txBody>
          <a:bodyPr/>
          <a:lstStyle>
            <a:lvl1pPr>
              <a:defRPr/>
            </a:lvl1pPr>
          </a:lstStyle>
          <a:p>
            <a:fld id="{E40CBD55-98D6-482A-A5E1-882E8908E56A}" type="slidenum">
              <a:rPr lang="en-GB" smtClean="0">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5B6ACAE5-AD1C-4835-9773-BBF6707C7663}" type="datetime1">
              <a:rPr lang="en-GB" smtClean="0">
                <a:solidFill>
                  <a:prstClr val="black">
                    <a:tint val="75000"/>
                  </a:prstClr>
                </a:solidFill>
              </a:rPr>
              <a:t>16/11/2022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r>
              <a:rPr lang="en-GB">
                <a:solidFill>
                  <a:prstClr val="black">
                    <a:tint val="75000"/>
                  </a:prstClr>
                </a:solidFill>
              </a:rPr>
              <a:t>December 22, 2021</a:t>
            </a:r>
          </a:p>
        </p:txBody>
      </p:sp>
      <p:sp>
        <p:nvSpPr>
          <p:cNvPr id="7" name="Slide Number Placeholder 6"/>
          <p:cNvSpPr>
            <a:spLocks noGrp="1"/>
          </p:cNvSpPr>
          <p:nvPr>
            <p:ph type="sldNum" sz="quarter" idx="12"/>
          </p:nvPr>
        </p:nvSpPr>
        <p:spPr/>
        <p:txBody>
          <a:bodyPr/>
          <a:lstStyle>
            <a:lvl1pPr>
              <a:defRPr/>
            </a:lvl1pPr>
          </a:lstStyle>
          <a:p>
            <a:fld id="{E40CBD55-98D6-482A-A5E1-882E8908E56A}" type="slidenum">
              <a:rPr lang="en-GB" smtClean="0">
                <a:solidFill>
                  <a:prstClr val="black">
                    <a:tint val="75000"/>
                  </a:prstClr>
                </a:solidFill>
              </a:rPr>
              <a:t>‹#›</a:t>
            </a:fld>
            <a:endParaRPr lang="en-GB">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580563" y="6396038"/>
            <a:ext cx="2262187"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1"/>
                </a:solidFill>
                <a:latin typeface="+mn-lt"/>
              </a:defRPr>
            </a:lvl1pPr>
          </a:lstStyle>
          <a:p>
            <a:fld id="{35D1AC1F-6027-449A-AE5A-32CA69C56085}" type="datetime1">
              <a:rPr lang="en-GB" smtClean="0">
                <a:solidFill>
                  <a:prstClr val="black">
                    <a:tint val="75000"/>
                  </a:prstClr>
                </a:solidFill>
              </a:rPr>
              <a:t>16/11/2022</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r>
              <a:rPr lang="en-GB">
                <a:solidFill>
                  <a:prstClr val="black">
                    <a:tint val="75000"/>
                  </a:prstClr>
                </a:solidFill>
              </a:rPr>
              <a:t>December 22, 2021</a:t>
            </a:r>
          </a:p>
        </p:txBody>
      </p:sp>
      <p:sp>
        <p:nvSpPr>
          <p:cNvPr id="6" name="Slide Number Placeholder 5"/>
          <p:cNvSpPr>
            <a:spLocks noGrp="1"/>
          </p:cNvSpPr>
          <p:nvPr>
            <p:ph type="sldNum" sz="quarter" idx="4"/>
          </p:nvPr>
        </p:nvSpPr>
        <p:spPr>
          <a:xfrm>
            <a:off x="11395075" y="6399213"/>
            <a:ext cx="690563"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fld id="{E40CBD55-98D6-482A-A5E1-882E8908E56A}" type="slidenum">
              <a:rPr lang="en-GB" smtClean="0">
                <a:solidFill>
                  <a:prstClr val="black">
                    <a:tint val="75000"/>
                  </a:prstClr>
                </a:solidFill>
              </a:r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l" rtl="0" eaLnBrk="1" fontAlgn="base" hangingPunct="1">
        <a:lnSpc>
          <a:spcPct val="90000"/>
        </a:lnSpc>
        <a:spcBef>
          <a:spcPct val="0"/>
        </a:spcBef>
        <a:spcAft>
          <a:spcPct val="0"/>
        </a:spcAft>
        <a:defRPr sz="4400" kern="1200">
          <a:solidFill>
            <a:srgbClr val="002060"/>
          </a:solidFill>
          <a:latin typeface="+mj-lt"/>
          <a:ea typeface="+mj-ea"/>
          <a:cs typeface="+mj-cs"/>
        </a:defRPr>
      </a:lvl1pPr>
      <a:lvl2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2265" y="1596496"/>
            <a:ext cx="4385993" cy="660401"/>
          </a:xfrm>
        </p:spPr>
        <p:txBody>
          <a:bodyPr/>
          <a:lstStyle/>
          <a:p>
            <a:r>
              <a:rPr lang="en-US" sz="3600">
                <a:solidFill>
                  <a:srgbClr val="000000"/>
                </a:solidFill>
                <a:latin typeface="Century Gothic" panose="020B0502020202020204" charset="0"/>
                <a:cs typeface="Century Gothic" panose="020B0502020202020204" charset="0"/>
              </a:rPr>
              <a:t>PRESS RELEASE</a:t>
            </a:r>
            <a:endParaRPr lang="en-US" sz="3600">
              <a:latin typeface="Century Gothic" panose="020B0502020202020204" charset="0"/>
              <a:cs typeface="Century Gothic" panose="020B0502020202020204" charset="0"/>
            </a:endParaRPr>
          </a:p>
        </p:txBody>
      </p:sp>
      <p:pic>
        <p:nvPicPr>
          <p:cNvPr id="6" name="Picture 5" descr="Logo&#10;&#10;Description automatically generated"/>
          <p:cNvPicPr>
            <a:picLocks noChangeAspect="1"/>
          </p:cNvPicPr>
          <p:nvPr/>
        </p:nvPicPr>
        <p:blipFill>
          <a:blip r:embed="rId3"/>
          <a:stretch>
            <a:fillRect/>
          </a:stretch>
        </p:blipFill>
        <p:spPr>
          <a:xfrm>
            <a:off x="9587392" y="2080874"/>
            <a:ext cx="1396105" cy="1329043"/>
          </a:xfrm>
          <a:prstGeom prst="rect">
            <a:avLst/>
          </a:prstGeom>
        </p:spPr>
      </p:pic>
      <p:sp>
        <p:nvSpPr>
          <p:cNvPr id="5" name="Subtitle 4"/>
          <p:cNvSpPr>
            <a:spLocks noGrp="1"/>
          </p:cNvSpPr>
          <p:nvPr>
            <p:ph type="subTitle" idx="1"/>
          </p:nvPr>
        </p:nvSpPr>
        <p:spPr>
          <a:xfrm>
            <a:off x="835465" y="2653771"/>
            <a:ext cx="6570391" cy="1825095"/>
          </a:xfrm>
        </p:spPr>
        <p:txBody>
          <a:bodyPr/>
          <a:lstStyle/>
          <a:p>
            <a:r>
              <a:rPr lang="en-US" sz="4400" b="1" dirty="0">
                <a:solidFill>
                  <a:srgbClr val="002060"/>
                </a:solidFill>
                <a:latin typeface="Raleway"/>
              </a:rPr>
              <a:t>GHANA </a:t>
            </a:r>
            <a:r>
              <a:rPr lang="en-US" sz="4400" b="1" dirty="0" smtClean="0">
                <a:solidFill>
                  <a:srgbClr val="002060"/>
                </a:solidFill>
                <a:latin typeface="Raleway"/>
              </a:rPr>
              <a:t>PRODUCER </a:t>
            </a:r>
            <a:r>
              <a:rPr lang="en-US" sz="4400" b="1" dirty="0">
                <a:solidFill>
                  <a:srgbClr val="002060"/>
                </a:solidFill>
                <a:latin typeface="Raleway"/>
              </a:rPr>
              <a:t>PRICE INDEX AND INFLATION </a:t>
            </a:r>
            <a:endParaRPr lang="en-US" sz="4400" b="1" dirty="0" smtClean="0">
              <a:solidFill>
                <a:srgbClr val="002060"/>
              </a:solidFill>
              <a:latin typeface="Raleway"/>
            </a:endParaRPr>
          </a:p>
          <a:p>
            <a:r>
              <a:rPr lang="en-US" sz="4400" b="1" dirty="0" smtClean="0">
                <a:solidFill>
                  <a:srgbClr val="002060"/>
                </a:solidFill>
                <a:latin typeface="Raleway"/>
              </a:rPr>
              <a:t>OCTOBER </a:t>
            </a:r>
            <a:r>
              <a:rPr lang="en-US" sz="5000" b="1" dirty="0">
                <a:solidFill>
                  <a:srgbClr val="002060"/>
                </a:solidFill>
                <a:latin typeface="Raleway"/>
              </a:rPr>
              <a:t>2022</a:t>
            </a:r>
            <a:r>
              <a:rPr lang="en-US" sz="4400" b="1" dirty="0">
                <a:solidFill>
                  <a:srgbClr val="002060"/>
                </a:solidFill>
                <a:latin typeface="Raleway"/>
              </a:rPr>
              <a:t> </a:t>
            </a:r>
            <a:endParaRPr lang="en-US" sz="4400" b="1" dirty="0">
              <a:solidFill>
                <a:srgbClr val="002060"/>
              </a:solidFill>
            </a:endParaRPr>
          </a:p>
        </p:txBody>
      </p:sp>
      <p:sp>
        <p:nvSpPr>
          <p:cNvPr id="10" name="Title 1"/>
          <p:cNvSpPr txBox="1"/>
          <p:nvPr/>
        </p:nvSpPr>
        <p:spPr bwMode="auto">
          <a:xfrm>
            <a:off x="3993532" y="5541961"/>
            <a:ext cx="3378459" cy="50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ctr" rtl="0" eaLnBrk="1" fontAlgn="base" hangingPunct="1">
              <a:lnSpc>
                <a:spcPct val="90000"/>
              </a:lnSpc>
              <a:spcBef>
                <a:spcPct val="0"/>
              </a:spcBef>
              <a:spcAft>
                <a:spcPct val="0"/>
              </a:spcAft>
              <a:defRPr sz="6000" kern="1200">
                <a:solidFill>
                  <a:srgbClr val="002060"/>
                </a:solidFill>
                <a:latin typeface="+mj-lt"/>
                <a:ea typeface="+mj-ea"/>
                <a:cs typeface="+mj-cs"/>
              </a:defRPr>
            </a:lvl1pPr>
            <a:lvl2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9pPr>
          </a:lstStyle>
          <a:p>
            <a:r>
              <a:rPr lang="en-US" sz="2400">
                <a:solidFill>
                  <a:srgbClr val="000000"/>
                </a:solidFill>
                <a:latin typeface="Trebuchet MS" panose="020B0603020202020204" pitchFamily="34" charset="0"/>
                <a:cs typeface="Trebuchet MS" panose="020B0603020202020204" pitchFamily="34" charset="0"/>
              </a:rPr>
              <a:t>1</a:t>
            </a:r>
            <a:r>
              <a:rPr lang="en-GB" altLang="en-US" sz="2400">
                <a:solidFill>
                  <a:srgbClr val="000000"/>
                </a:solidFill>
                <a:latin typeface="Trebuchet MS" panose="020B0603020202020204" pitchFamily="34" charset="0"/>
                <a:cs typeface="Trebuchet MS" panose="020B0603020202020204" pitchFamily="34" charset="0"/>
              </a:rPr>
              <a:t>6</a:t>
            </a:r>
            <a:r>
              <a:rPr lang="en-US" sz="2400" baseline="30000">
                <a:solidFill>
                  <a:srgbClr val="000000"/>
                </a:solidFill>
                <a:latin typeface="Trebuchet MS" panose="020B0603020202020204" pitchFamily="34" charset="0"/>
                <a:cs typeface="Trebuchet MS" panose="020B0603020202020204" pitchFamily="34" charset="0"/>
              </a:rPr>
              <a:t>TH</a:t>
            </a:r>
            <a:r>
              <a:rPr lang="en-US" sz="2400">
                <a:solidFill>
                  <a:srgbClr val="000000"/>
                </a:solidFill>
                <a:latin typeface="Trebuchet MS" panose="020B0603020202020204" pitchFamily="34" charset="0"/>
                <a:cs typeface="Trebuchet MS" panose="020B0603020202020204" pitchFamily="34" charset="0"/>
              </a:rPr>
              <a:t> </a:t>
            </a:r>
            <a:r>
              <a:rPr lang="en-GB" altLang="en-US" sz="2400">
                <a:solidFill>
                  <a:srgbClr val="000000"/>
                </a:solidFill>
                <a:latin typeface="Trebuchet MS" panose="020B0603020202020204" pitchFamily="34" charset="0"/>
                <a:cs typeface="Trebuchet MS" panose="020B0603020202020204" pitchFamily="34" charset="0"/>
              </a:rPr>
              <a:t>November</a:t>
            </a:r>
            <a:r>
              <a:rPr lang="en-US" sz="2400">
                <a:solidFill>
                  <a:srgbClr val="000000"/>
                </a:solidFill>
                <a:latin typeface="Trebuchet MS" panose="020B0603020202020204" pitchFamily="34" charset="0"/>
                <a:cs typeface="Trebuchet MS" panose="020B0603020202020204" pitchFamily="34" charset="0"/>
              </a:rPr>
              <a:t> 2022</a:t>
            </a:r>
            <a:endParaRPr lang="en-US" sz="2400">
              <a:latin typeface="Trebuchet MS" panose="020B0603020202020204" pitchFamily="34" charset="0"/>
              <a:cs typeface="Trebuchet MS" panose="020B0603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9475" y="0"/>
            <a:ext cx="10515600" cy="566420"/>
          </a:xfrm>
        </p:spPr>
        <p:txBody>
          <a:bodyPr/>
          <a:lstStyle/>
          <a:p>
            <a:pPr algn="ctr"/>
            <a:r>
              <a:rPr lang="en-US" sz="2800" b="1" dirty="0">
                <a:solidFill>
                  <a:srgbClr val="382873"/>
                </a:solidFill>
                <a:latin typeface="Trebuchet MS" panose="020B0603020202020204" pitchFamily="34" charset="0"/>
                <a:ea typeface="Cambria" panose="02040503050406030204"/>
                <a:cs typeface="Trebuchet MS" panose="020B0603020202020204" pitchFamily="34" charset="0"/>
              </a:rPr>
              <a:t>Sub-Sector Disaggregation – </a:t>
            </a:r>
            <a:r>
              <a:rPr lang="en-US" sz="2800" b="1" dirty="0" smtClean="0">
                <a:solidFill>
                  <a:srgbClr val="382873"/>
                </a:solidFill>
                <a:latin typeface="Trebuchet MS" panose="020B0603020202020204" pitchFamily="34" charset="0"/>
                <a:ea typeface="Cambria" panose="02040503050406030204"/>
                <a:cs typeface="Trebuchet MS" panose="020B0603020202020204" pitchFamily="34" charset="0"/>
              </a:rPr>
              <a:t>Sept </a:t>
            </a:r>
            <a:r>
              <a:rPr lang="en-US" sz="2800" b="1" dirty="0">
                <a:solidFill>
                  <a:srgbClr val="382873"/>
                </a:solidFill>
                <a:latin typeface="Trebuchet MS" panose="020B0603020202020204" pitchFamily="34" charset="0"/>
                <a:ea typeface="Cambria" panose="02040503050406030204"/>
                <a:cs typeface="Trebuchet MS" panose="020B0603020202020204" pitchFamily="34" charset="0"/>
              </a:rPr>
              <a:t>Vs. </a:t>
            </a:r>
            <a:r>
              <a:rPr lang="en-US" sz="2800" b="1" dirty="0" smtClean="0">
                <a:solidFill>
                  <a:srgbClr val="382873"/>
                </a:solidFill>
                <a:latin typeface="Trebuchet MS" panose="020B0603020202020204" pitchFamily="34" charset="0"/>
                <a:ea typeface="Cambria" panose="02040503050406030204"/>
                <a:cs typeface="Trebuchet MS" panose="020B0603020202020204" pitchFamily="34" charset="0"/>
              </a:rPr>
              <a:t>Octo. </a:t>
            </a:r>
            <a:r>
              <a:rPr lang="en-US" sz="2800" b="1" dirty="0">
                <a:solidFill>
                  <a:srgbClr val="382873"/>
                </a:solidFill>
                <a:latin typeface="Trebuchet MS" panose="020B0603020202020204" pitchFamily="34" charset="0"/>
                <a:ea typeface="Cambria" panose="02040503050406030204"/>
                <a:cs typeface="Trebuchet MS" panose="020B0603020202020204" pitchFamily="34" charset="0"/>
              </a:rPr>
              <a:t>2022</a:t>
            </a:r>
          </a:p>
        </p:txBody>
      </p:sp>
      <p:sp>
        <p:nvSpPr>
          <p:cNvPr id="3" name="Date Placeholder 2"/>
          <p:cNvSpPr>
            <a:spLocks noGrp="1"/>
          </p:cNvSpPr>
          <p:nvPr>
            <p:ph type="dt" sz="half" idx="10"/>
          </p:nvPr>
        </p:nvSpPr>
        <p:spPr/>
        <p:txBody>
          <a:bodyPr/>
          <a:lstStyle/>
          <a:p>
            <a:fld id="{89B6E197-E3DC-4087-ACE7-3AB9C728389D}" type="datetime1">
              <a:rPr lang="en-GB" smtClean="0">
                <a:solidFill>
                  <a:prstClr val="black">
                    <a:tint val="75000"/>
                  </a:prstClr>
                </a:solidFill>
              </a:rPr>
              <a:t>16/11/2022</a:t>
            </a:fld>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40CBD55-98D6-482A-A5E1-882E8908E56A}" type="slidenum">
              <a:rPr lang="en-GB" sz="2000" dirty="0" smtClean="0">
                <a:latin typeface="Raleway"/>
              </a:rPr>
              <a:t>10</a:t>
            </a:fld>
            <a:endParaRPr lang="en-GB" sz="2000">
              <a:latin typeface="Raleway"/>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19355431"/>
              </p:ext>
            </p:extLst>
          </p:nvPr>
        </p:nvGraphicFramePr>
        <p:xfrm>
          <a:off x="566928" y="630936"/>
          <a:ext cx="10828147" cy="53035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97230"/>
          </a:xfrm>
        </p:spPr>
        <p:txBody>
          <a:bodyPr/>
          <a:lstStyle/>
          <a:p>
            <a:pPr algn="ctr"/>
            <a:r>
              <a:rPr lang="en-US" sz="2800" b="1" dirty="0">
                <a:solidFill>
                  <a:srgbClr val="382873"/>
                </a:solidFill>
                <a:latin typeface="Century Gothic" panose="020B0502020202020204" pitchFamily="34" charset="0"/>
                <a:ea typeface="Cambria" panose="02040503050406030204"/>
              </a:rPr>
              <a:t>Manufacturing Sub-Sector </a:t>
            </a:r>
          </a:p>
        </p:txBody>
      </p:sp>
      <p:sp>
        <p:nvSpPr>
          <p:cNvPr id="3" name="Date Placeholder 2"/>
          <p:cNvSpPr>
            <a:spLocks noGrp="1"/>
          </p:cNvSpPr>
          <p:nvPr>
            <p:ph type="dt" sz="half" idx="10"/>
          </p:nvPr>
        </p:nvSpPr>
        <p:spPr/>
        <p:txBody>
          <a:bodyPr/>
          <a:lstStyle/>
          <a:p>
            <a:fld id="{4762738F-65DB-4A60-8FDB-29D50B3D5772}" type="datetime1">
              <a:rPr lang="en-GB" smtClean="0">
                <a:solidFill>
                  <a:prstClr val="black">
                    <a:tint val="75000"/>
                  </a:prstClr>
                </a:solidFill>
              </a:rPr>
              <a:t>16/11/2022</a:t>
            </a:fld>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40CBD55-98D6-482A-A5E1-882E8908E56A}" type="slidenum">
              <a:rPr lang="en-GB" sz="2000" dirty="0" smtClean="0">
                <a:latin typeface="Raleway"/>
              </a:rPr>
              <a:t>11</a:t>
            </a:fld>
            <a:endParaRPr lang="en-GB" sz="2000">
              <a:latin typeface="Raleway"/>
              <a:cs typeface="Calibri" panose="020F0502020204030204"/>
            </a:endParaRPr>
          </a:p>
        </p:txBody>
      </p:sp>
      <p:sp>
        <p:nvSpPr>
          <p:cNvPr id="5" name="Content Placeholder 4"/>
          <p:cNvSpPr>
            <a:spLocks noGrp="1"/>
          </p:cNvSpPr>
          <p:nvPr>
            <p:ph idx="1"/>
          </p:nvPr>
        </p:nvSpPr>
        <p:spPr>
          <a:xfrm>
            <a:off x="838200" y="1060704"/>
            <a:ext cx="10515600" cy="5116259"/>
          </a:xfrm>
        </p:spPr>
        <p:txBody>
          <a:bodyPr/>
          <a:lstStyle/>
          <a:p>
            <a:endParaRPr lang="en-US" dirty="0"/>
          </a:p>
        </p:txBody>
      </p:sp>
      <p:grpSp>
        <p:nvGrpSpPr>
          <p:cNvPr id="7" name="Group 6">
            <a:extLst>
              <a:ext uri="{FF2B5EF4-FFF2-40B4-BE49-F238E27FC236}">
                <a16:creationId xmlns:lc="http://schemas.openxmlformats.org/drawingml/2006/lockedCanvas" xmlns="" xmlns:a16="http://schemas.microsoft.com/office/drawing/2014/main" xmlns:xdr="http://schemas.openxmlformats.org/drawingml/2006/spreadsheetDrawing" id="{00000000-0008-0000-0200-000004000000}"/>
              </a:ext>
            </a:extLst>
          </p:cNvPr>
          <p:cNvGrpSpPr/>
          <p:nvPr/>
        </p:nvGrpSpPr>
        <p:grpSpPr>
          <a:xfrm>
            <a:off x="615632" y="697230"/>
            <a:ext cx="10960734" cy="5676875"/>
            <a:chOff x="0" y="0"/>
            <a:chExt cx="16790" cy="9659"/>
          </a:xfrm>
        </p:grpSpPr>
        <p:graphicFrame>
          <p:nvGraphicFramePr>
            <p:cNvPr id="8" name="Chart 7">
              <a:extLst>
                <a:ext uri="{FF2B5EF4-FFF2-40B4-BE49-F238E27FC236}">
                  <a16:creationId xmlns:lc="http://schemas.openxmlformats.org/drawingml/2006/lockedCanvas" xmlns="" xmlns:a16="http://schemas.microsoft.com/office/drawing/2014/main" xmlns:xdr="http://schemas.openxmlformats.org/drawingml/2006/spreadsheetDrawing" id="{00000000-0008-0000-0200-000003000000}"/>
                </a:ext>
              </a:extLst>
            </p:cNvPr>
            <p:cNvGraphicFramePr/>
            <p:nvPr>
              <p:extLst>
                <p:ext uri="{D42A27DB-BD31-4B8C-83A1-F6EECF244321}">
                  <p14:modId xmlns:p14="http://schemas.microsoft.com/office/powerpoint/2010/main" val="430168154"/>
                </p:ext>
              </p:extLst>
            </p:nvPr>
          </p:nvGraphicFramePr>
          <p:xfrm>
            <a:off x="5690" y="0"/>
            <a:ext cx="11100" cy="96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lc="http://schemas.openxmlformats.org/drawingml/2006/lockedCanvas" xmlns="" xmlns:a16="http://schemas.microsoft.com/office/drawing/2014/main" xmlns:xdr="http://schemas.openxmlformats.org/drawingml/2006/spreadsheetDrawing" id="{00000000-0008-0000-0200-000002000000}"/>
                </a:ext>
              </a:extLst>
            </p:cNvPr>
            <p:cNvGraphicFramePr/>
            <p:nvPr>
              <p:extLst>
                <p:ext uri="{D42A27DB-BD31-4B8C-83A1-F6EECF244321}">
                  <p14:modId xmlns:p14="http://schemas.microsoft.com/office/powerpoint/2010/main" val="2736482567"/>
                </p:ext>
              </p:extLst>
            </p:nvPr>
          </p:nvGraphicFramePr>
          <p:xfrm>
            <a:off x="0" y="0"/>
            <a:ext cx="11100" cy="9659"/>
          </p:xfrm>
          <a:graphic>
            <a:graphicData uri="http://schemas.openxmlformats.org/drawingml/2006/chart">
              <c:chart xmlns:c="http://schemas.openxmlformats.org/drawingml/2006/chart" xmlns:r="http://schemas.openxmlformats.org/officeDocument/2006/relationships" r:id="rId4"/>
            </a:graphicData>
          </a:graphic>
        </p:graphicFrame>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6111" y="-1"/>
            <a:ext cx="10498963" cy="929641"/>
          </a:xfrm>
        </p:spPr>
        <p:txBody>
          <a:bodyPr/>
          <a:lstStyle/>
          <a:p>
            <a:pPr algn="ctr"/>
            <a:r>
              <a:rPr lang="en-US" sz="2400" b="1" dirty="0">
                <a:solidFill>
                  <a:srgbClr val="382873"/>
                </a:solidFill>
                <a:latin typeface="Century Gothic" panose="020B0502020202020204" pitchFamily="34" charset="0"/>
                <a:ea typeface="Cambria" panose="02040503050406030204"/>
              </a:rPr>
              <a:t>Mining and Quarrying Sub-sector</a:t>
            </a:r>
          </a:p>
        </p:txBody>
      </p:sp>
      <p:sp>
        <p:nvSpPr>
          <p:cNvPr id="3" name="Date Placeholder 2"/>
          <p:cNvSpPr>
            <a:spLocks noGrp="1"/>
          </p:cNvSpPr>
          <p:nvPr>
            <p:ph type="dt" sz="half" idx="10"/>
          </p:nvPr>
        </p:nvSpPr>
        <p:spPr/>
        <p:txBody>
          <a:bodyPr/>
          <a:lstStyle/>
          <a:p>
            <a:fld id="{CF5E65A8-03AF-43A1-891A-058016528C86}" type="datetime1">
              <a:rPr lang="en-GB" smtClean="0">
                <a:solidFill>
                  <a:prstClr val="black">
                    <a:tint val="75000"/>
                  </a:prstClr>
                </a:solidFill>
              </a:rPr>
              <a:t>16/11/2022</a:t>
            </a:fld>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40CBD55-98D6-482A-A5E1-882E8908E56A}" type="slidenum">
              <a:rPr lang="en-GB" sz="2000" dirty="0" smtClean="0">
                <a:latin typeface="Raleway"/>
              </a:rPr>
              <a:t>12</a:t>
            </a:fld>
            <a:endParaRPr lang="en-GB" sz="2000">
              <a:latin typeface="Raleway"/>
              <a:cs typeface="Calibri" panose="020F0502020204030204"/>
            </a:endParaRPr>
          </a:p>
        </p:txBody>
      </p:sp>
      <p:graphicFrame>
        <p:nvGraphicFramePr>
          <p:cNvPr id="7" name="Content Placeholder 6">
            <a:extLst>
              <a:ext uri="{FF2B5EF4-FFF2-40B4-BE49-F238E27FC236}">
                <a16:creationId xmlns:lc="http://schemas.openxmlformats.org/drawingml/2006/lockedCanvas" xmlns="" xmlns:a16="http://schemas.microsoft.com/office/drawing/2014/main" xmlns:xdr="http://schemas.openxmlformats.org/drawingml/2006/spreadsheetDrawing" id="{00000000-0008-0000-0300-000002000000}"/>
              </a:ext>
            </a:extLst>
          </p:cNvPr>
          <p:cNvGraphicFramePr>
            <a:graphicFrameLocks noGrp="1"/>
          </p:cNvGraphicFramePr>
          <p:nvPr>
            <p:ph idx="1"/>
            <p:extLst>
              <p:ext uri="{D42A27DB-BD31-4B8C-83A1-F6EECF244321}">
                <p14:modId xmlns:p14="http://schemas.microsoft.com/office/powerpoint/2010/main" val="730971020"/>
              </p:ext>
            </p:extLst>
          </p:nvPr>
        </p:nvGraphicFramePr>
        <p:xfrm>
          <a:off x="429768" y="929641"/>
          <a:ext cx="10924032" cy="494995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9475" y="0"/>
            <a:ext cx="10515600" cy="709930"/>
          </a:xfrm>
        </p:spPr>
        <p:txBody>
          <a:bodyPr/>
          <a:lstStyle/>
          <a:p>
            <a:pPr algn="ctr"/>
            <a:r>
              <a:rPr lang="en-US" sz="2400" b="1" dirty="0">
                <a:solidFill>
                  <a:srgbClr val="382873"/>
                </a:solidFill>
                <a:latin typeface="Raleway"/>
                <a:ea typeface="Cambria" panose="02040503050406030204"/>
              </a:rPr>
              <a:t>Water supply, sewerage, and waste management Sub-Sector </a:t>
            </a:r>
          </a:p>
        </p:txBody>
      </p:sp>
      <p:sp>
        <p:nvSpPr>
          <p:cNvPr id="3" name="Date Placeholder 2"/>
          <p:cNvSpPr>
            <a:spLocks noGrp="1"/>
          </p:cNvSpPr>
          <p:nvPr>
            <p:ph type="dt" sz="half" idx="10"/>
          </p:nvPr>
        </p:nvSpPr>
        <p:spPr/>
        <p:txBody>
          <a:bodyPr/>
          <a:lstStyle/>
          <a:p>
            <a:fld id="{9E2C6935-3AE8-4402-83A7-33A56A863BCB}" type="datetime1">
              <a:rPr lang="en-GB" smtClean="0">
                <a:solidFill>
                  <a:prstClr val="black">
                    <a:tint val="75000"/>
                  </a:prstClr>
                </a:solidFill>
              </a:rPr>
              <a:t>16/11/2022</a:t>
            </a:fld>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40CBD55-98D6-482A-A5E1-882E8908E56A}" type="slidenum">
              <a:rPr lang="en-GB" sz="2000" dirty="0" smtClean="0">
                <a:latin typeface="Raleway"/>
              </a:rPr>
              <a:t>13</a:t>
            </a:fld>
            <a:endParaRPr lang="en-GB" sz="2000">
              <a:latin typeface="Raleway"/>
              <a:cs typeface="Calibri" panose="020F0502020204030204"/>
            </a:endParaRPr>
          </a:p>
        </p:txBody>
      </p:sp>
      <p:graphicFrame>
        <p:nvGraphicFramePr>
          <p:cNvPr id="7" name="Content Placeholder 6">
            <a:extLst>
              <a:ext uri="{FF2B5EF4-FFF2-40B4-BE49-F238E27FC236}">
                <a16:creationId xmlns:lc="http://schemas.openxmlformats.org/drawingml/2006/lockedCanvas" xmlns="" xmlns:a16="http://schemas.microsoft.com/office/drawing/2014/main" xmlns:xdr="http://schemas.openxmlformats.org/drawingml/2006/spreadsheetDrawing" id="{00000000-0008-0000-0400-000002000000}"/>
              </a:ext>
            </a:extLst>
          </p:cNvPr>
          <p:cNvGraphicFramePr>
            <a:graphicFrameLocks noGrp="1"/>
          </p:cNvGraphicFramePr>
          <p:nvPr>
            <p:ph idx="1"/>
            <p:extLst>
              <p:ext uri="{D42A27DB-BD31-4B8C-83A1-F6EECF244321}">
                <p14:modId xmlns:p14="http://schemas.microsoft.com/office/powerpoint/2010/main" val="4165014599"/>
              </p:ext>
            </p:extLst>
          </p:nvPr>
        </p:nvGraphicFramePr>
        <p:xfrm>
          <a:off x="731520" y="941389"/>
          <a:ext cx="10622280" cy="490162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21360"/>
          </a:xfrm>
        </p:spPr>
        <p:txBody>
          <a:bodyPr/>
          <a:lstStyle/>
          <a:p>
            <a:pPr algn="ctr"/>
            <a:r>
              <a:rPr lang="en-US" sz="2800" b="1">
                <a:solidFill>
                  <a:srgbClr val="382873"/>
                </a:solidFill>
                <a:latin typeface="Raleway"/>
                <a:ea typeface="Cambria" panose="02040503050406030204"/>
              </a:rPr>
              <a:t>Construction Sub-Sector</a:t>
            </a:r>
          </a:p>
        </p:txBody>
      </p:sp>
      <p:sp>
        <p:nvSpPr>
          <p:cNvPr id="3" name="Date Placeholder 2"/>
          <p:cNvSpPr>
            <a:spLocks noGrp="1"/>
          </p:cNvSpPr>
          <p:nvPr>
            <p:ph type="dt" sz="half" idx="10"/>
          </p:nvPr>
        </p:nvSpPr>
        <p:spPr/>
        <p:txBody>
          <a:bodyPr/>
          <a:lstStyle/>
          <a:p>
            <a:fld id="{8D0533E4-840D-4E15-9945-5024EA3FEFA4}" type="datetime1">
              <a:rPr lang="en-GB" smtClean="0">
                <a:solidFill>
                  <a:prstClr val="black">
                    <a:tint val="75000"/>
                  </a:prstClr>
                </a:solidFill>
              </a:rPr>
              <a:t>16/11/2022</a:t>
            </a:fld>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40CBD55-98D6-482A-A5E1-882E8908E56A}" type="slidenum">
              <a:rPr lang="en-GB" smtClean="0">
                <a:solidFill>
                  <a:prstClr val="black">
                    <a:tint val="75000"/>
                  </a:prstClr>
                </a:solidFill>
              </a:rPr>
              <a:t>14</a:t>
            </a:fld>
            <a:endParaRPr lang="en-GB">
              <a:solidFill>
                <a:prstClr val="black">
                  <a:tint val="75000"/>
                </a:prstClr>
              </a:solidFill>
            </a:endParaRPr>
          </a:p>
        </p:txBody>
      </p:sp>
      <p:pic>
        <p:nvPicPr>
          <p:cNvPr id="7" name="Content Placeholder 5"/>
          <p:cNvPicPr>
            <a:picLocks noGrp="1" noChangeAspect="1"/>
          </p:cNvPicPr>
          <p:nvPr>
            <p:ph idx="1"/>
          </p:nvPr>
        </p:nvPicPr>
        <p:blipFill>
          <a:blip r:embed="rId4"/>
          <a:stretch>
            <a:fillRect/>
          </a:stretch>
        </p:blipFill>
        <p:spPr>
          <a:xfrm>
            <a:off x="539496" y="903288"/>
            <a:ext cx="10814304" cy="50586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445"/>
            <a:ext cx="10515600" cy="687705"/>
          </a:xfrm>
        </p:spPr>
        <p:txBody>
          <a:bodyPr/>
          <a:lstStyle/>
          <a:p>
            <a:pPr algn="ctr"/>
            <a:r>
              <a:rPr lang="en-US" sz="3600" b="1">
                <a:solidFill>
                  <a:srgbClr val="382873"/>
                </a:solidFill>
                <a:latin typeface="Crimson Text" panose="02000503000000000000" pitchFamily="2" charset="0"/>
                <a:ea typeface="Cambria" panose="02040503050406030204" pitchFamily="18" charset="0"/>
              </a:rPr>
              <a:t>Services Sub-sector</a:t>
            </a:r>
          </a:p>
        </p:txBody>
      </p:sp>
      <p:sp>
        <p:nvSpPr>
          <p:cNvPr id="3" name="Date Placeholder 2"/>
          <p:cNvSpPr>
            <a:spLocks noGrp="1"/>
          </p:cNvSpPr>
          <p:nvPr>
            <p:ph type="dt" sz="half" idx="10"/>
          </p:nvPr>
        </p:nvSpPr>
        <p:spPr/>
        <p:txBody>
          <a:bodyPr/>
          <a:lstStyle/>
          <a:p>
            <a:fld id="{02977D5E-ED4B-427A-ABEC-C9A08F136ABC}" type="datetime1">
              <a:rPr lang="en-GB" smtClean="0">
                <a:solidFill>
                  <a:prstClr val="black">
                    <a:tint val="75000"/>
                  </a:prstClr>
                </a:solidFill>
              </a:rPr>
              <a:t>16/11/2022</a:t>
            </a:fld>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40CBD55-98D6-482A-A5E1-882E8908E56A}" type="slidenum">
              <a:rPr lang="en-GB" smtClean="0">
                <a:solidFill>
                  <a:prstClr val="black">
                    <a:tint val="75000"/>
                  </a:prstClr>
                </a:solidFill>
              </a:rPr>
              <a:t>15</a:t>
            </a:fld>
            <a:endParaRPr lang="en-GB">
              <a:solidFill>
                <a:prstClr val="black">
                  <a:tint val="75000"/>
                </a:prstClr>
              </a:solidFill>
            </a:endParaRPr>
          </a:p>
        </p:txBody>
      </p:sp>
      <p:sp>
        <p:nvSpPr>
          <p:cNvPr id="5" name="Content Placeholder 4"/>
          <p:cNvSpPr>
            <a:spLocks noGrp="1"/>
          </p:cNvSpPr>
          <p:nvPr>
            <p:ph idx="1"/>
          </p:nvPr>
        </p:nvSpPr>
        <p:spPr>
          <a:xfrm>
            <a:off x="838200" y="877824"/>
            <a:ext cx="10515600" cy="5299139"/>
          </a:xfrm>
        </p:spPr>
        <p:txBody>
          <a:bodyPr/>
          <a:lstStyle/>
          <a:p>
            <a:endParaRPr lang="en-US" dirty="0"/>
          </a:p>
        </p:txBody>
      </p:sp>
      <p:grpSp>
        <p:nvGrpSpPr>
          <p:cNvPr id="14" name="Group 13">
            <a:extLst>
              <a:ext uri="{FF2B5EF4-FFF2-40B4-BE49-F238E27FC236}">
                <a16:creationId xmlns:lc="http://schemas.openxmlformats.org/drawingml/2006/lockedCanvas" xmlns="" xmlns:a16="http://schemas.microsoft.com/office/drawing/2014/main" xmlns:xdr="http://schemas.openxmlformats.org/drawingml/2006/spreadsheetDrawing" id="{00000000-0008-0000-0500-000005000000}"/>
              </a:ext>
            </a:extLst>
          </p:cNvPr>
          <p:cNvGrpSpPr/>
          <p:nvPr/>
        </p:nvGrpSpPr>
        <p:grpSpPr>
          <a:xfrm>
            <a:off x="372427" y="576072"/>
            <a:ext cx="11447145" cy="5739943"/>
            <a:chOff x="0" y="0"/>
            <a:chExt cx="17541" cy="9465"/>
          </a:xfrm>
        </p:grpSpPr>
        <p:graphicFrame>
          <p:nvGraphicFramePr>
            <p:cNvPr id="15" name="Chart 14">
              <a:extLst>
                <a:ext uri="{FF2B5EF4-FFF2-40B4-BE49-F238E27FC236}">
                  <a16:creationId xmlns:lc="http://schemas.openxmlformats.org/drawingml/2006/lockedCanvas" xmlns="" xmlns:a16="http://schemas.microsoft.com/office/drawing/2014/main" xmlns:xdr="http://schemas.openxmlformats.org/drawingml/2006/spreadsheetDrawing" id="{00000000-0008-0000-0500-000003000000}"/>
                </a:ext>
              </a:extLst>
            </p:cNvPr>
            <p:cNvGraphicFramePr/>
            <p:nvPr>
              <p:extLst>
                <p:ext uri="{D42A27DB-BD31-4B8C-83A1-F6EECF244321}">
                  <p14:modId xmlns:p14="http://schemas.microsoft.com/office/powerpoint/2010/main" val="169920893"/>
                </p:ext>
              </p:extLst>
            </p:nvPr>
          </p:nvGraphicFramePr>
          <p:xfrm>
            <a:off x="6383" y="0"/>
            <a:ext cx="11158" cy="94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lc="http://schemas.openxmlformats.org/drawingml/2006/lockedCanvas" xmlns="" xmlns:a16="http://schemas.microsoft.com/office/drawing/2014/main" xmlns:xdr="http://schemas.openxmlformats.org/drawingml/2006/spreadsheetDrawing" id="{00000000-0008-0000-0500-000002000000}"/>
                </a:ext>
              </a:extLst>
            </p:cNvPr>
            <p:cNvGraphicFramePr/>
            <p:nvPr>
              <p:extLst>
                <p:ext uri="{D42A27DB-BD31-4B8C-83A1-F6EECF244321}">
                  <p14:modId xmlns:p14="http://schemas.microsoft.com/office/powerpoint/2010/main" val="1431586161"/>
                </p:ext>
              </p:extLst>
            </p:nvPr>
          </p:nvGraphicFramePr>
          <p:xfrm>
            <a:off x="0" y="0"/>
            <a:ext cx="10797" cy="9465"/>
          </p:xfrm>
          <a:graphic>
            <a:graphicData uri="http://schemas.openxmlformats.org/drawingml/2006/chart">
              <c:chart xmlns:c="http://schemas.openxmlformats.org/drawingml/2006/chart" xmlns:r="http://schemas.openxmlformats.org/officeDocument/2006/relationships" r:id="rId5"/>
            </a:graphicData>
          </a:graphic>
        </p:graphicFrame>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9475" y="-34603"/>
            <a:ext cx="10515600" cy="638485"/>
          </a:xfrm>
        </p:spPr>
        <p:txBody>
          <a:bodyPr/>
          <a:lstStyle/>
          <a:p>
            <a:pPr algn="ctr"/>
            <a:r>
              <a:rPr lang="en-US" sz="3600" b="1" dirty="0">
                <a:solidFill>
                  <a:srgbClr val="382873"/>
                </a:solidFill>
                <a:latin typeface="Crimson Text" panose="02000503000000000000" pitchFamily="2" charset="0"/>
                <a:ea typeface="Cambria" panose="02040503050406030204" pitchFamily="18" charset="0"/>
              </a:rPr>
              <a:t>Highlights </a:t>
            </a:r>
            <a:r>
              <a:rPr lang="en-US" sz="3600" b="1" dirty="0" smtClean="0">
                <a:solidFill>
                  <a:srgbClr val="382873"/>
                </a:solidFill>
                <a:latin typeface="Crimson Text" panose="02000503000000000000" pitchFamily="2" charset="0"/>
                <a:ea typeface="Cambria" panose="02040503050406030204" pitchFamily="18" charset="0"/>
              </a:rPr>
              <a:t>(1/2)</a:t>
            </a:r>
            <a:endParaRPr lang="en-US" sz="3600" b="1" dirty="0">
              <a:solidFill>
                <a:srgbClr val="382873"/>
              </a:solidFill>
              <a:latin typeface="Crimson Text" panose="02000503000000000000" pitchFamily="2" charset="0"/>
              <a:ea typeface="Cambria" panose="02040503050406030204" pitchFamily="18" charset="0"/>
            </a:endParaRPr>
          </a:p>
        </p:txBody>
      </p:sp>
      <p:sp>
        <p:nvSpPr>
          <p:cNvPr id="4" name="Date Placeholder 3"/>
          <p:cNvSpPr>
            <a:spLocks noGrp="1"/>
          </p:cNvSpPr>
          <p:nvPr>
            <p:ph type="dt" sz="half" idx="10"/>
          </p:nvPr>
        </p:nvSpPr>
        <p:spPr/>
        <p:txBody>
          <a:bodyPr/>
          <a:lstStyle/>
          <a:p>
            <a:fld id="{564EB59B-EBEB-4557-A5E7-89D6A997DAEE}" type="datetime1">
              <a:rPr lang="en-GB" smtClean="0">
                <a:solidFill>
                  <a:prstClr val="black">
                    <a:tint val="75000"/>
                  </a:prstClr>
                </a:solidFill>
              </a:rPr>
              <a:t>16/11/2022</a:t>
            </a:fld>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40CBD55-98D6-482A-A5E1-882E8908E56A}" type="slidenum">
              <a:rPr lang="en-GB" smtClean="0">
                <a:solidFill>
                  <a:prstClr val="black">
                    <a:tint val="75000"/>
                  </a:prstClr>
                </a:solidFill>
              </a:rPr>
              <a:t>16</a:t>
            </a:fld>
            <a:endParaRPr lang="en-GB">
              <a:solidFill>
                <a:prstClr val="black">
                  <a:tint val="75000"/>
                </a:prstClr>
              </a:solidFill>
            </a:endParaRPr>
          </a:p>
        </p:txBody>
      </p:sp>
      <p:sp>
        <p:nvSpPr>
          <p:cNvPr id="6" name="Oval 5"/>
          <p:cNvSpPr/>
          <p:nvPr/>
        </p:nvSpPr>
        <p:spPr>
          <a:xfrm>
            <a:off x="278130" y="2602865"/>
            <a:ext cx="1652400" cy="1652400"/>
          </a:xfrm>
          <a:prstGeom prst="ellipse">
            <a:avLst/>
          </a:prstGeom>
          <a:solidFill>
            <a:srgbClr val="D53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Century Gothic" panose="020B0502020202020204" charset="0"/>
                <a:cs typeface="Century Gothic" panose="020B0502020202020204" charset="0"/>
              </a:rPr>
              <a:t>45.9 %</a:t>
            </a:r>
          </a:p>
          <a:p>
            <a:pPr algn="ctr"/>
            <a:r>
              <a:rPr lang="en-GB" altLang="en-US" sz="1000">
                <a:latin typeface="Century Gothic" panose="020B0502020202020204" charset="0"/>
                <a:cs typeface="Century Gothic" panose="020B0502020202020204" charset="0"/>
              </a:rPr>
              <a:t>September 2022 yearly change in Producer Price Inflation</a:t>
            </a:r>
          </a:p>
        </p:txBody>
      </p:sp>
      <p:sp>
        <p:nvSpPr>
          <p:cNvPr id="8" name="Oval 7"/>
          <p:cNvSpPr/>
          <p:nvPr/>
        </p:nvSpPr>
        <p:spPr>
          <a:xfrm>
            <a:off x="2099945" y="2255465"/>
            <a:ext cx="2347200" cy="2347200"/>
          </a:xfrm>
          <a:prstGeom prst="ellipse">
            <a:avLst/>
          </a:prstGeom>
          <a:solidFill>
            <a:srgbClr val="2C1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400" b="1">
                <a:latin typeface="Century Gothic" panose="020B0502020202020204" charset="0"/>
                <a:cs typeface="Century Gothic" panose="020B0502020202020204" charset="0"/>
              </a:rPr>
              <a:t>65.2 %</a:t>
            </a:r>
          </a:p>
          <a:p>
            <a:pPr algn="ctr"/>
            <a:r>
              <a:rPr lang="en-GB" altLang="en-US" sz="1400">
                <a:latin typeface="Century Gothic" panose="020B0502020202020204" charset="0"/>
                <a:cs typeface="Century Gothic" panose="020B0502020202020204" charset="0"/>
              </a:rPr>
              <a:t>October 2022 yearly change in Producer Price Inflation</a:t>
            </a:r>
          </a:p>
        </p:txBody>
      </p:sp>
      <p:cxnSp>
        <p:nvCxnSpPr>
          <p:cNvPr id="9" name="Straight Connector 8"/>
          <p:cNvCxnSpPr>
            <a:stCxn id="6" idx="6"/>
            <a:endCxn id="8" idx="2"/>
          </p:cNvCxnSpPr>
          <p:nvPr/>
        </p:nvCxnSpPr>
        <p:spPr>
          <a:xfrm>
            <a:off x="1930400" y="3429000"/>
            <a:ext cx="169545" cy="0"/>
          </a:xfrm>
          <a:prstGeom prst="line">
            <a:avLst/>
          </a:prstGeom>
          <a:ln w="57150">
            <a:solidFill>
              <a:srgbClr val="2C1971"/>
            </a:solidFill>
            <a:tailEnd type="stealth"/>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776470" y="998220"/>
            <a:ext cx="2721600" cy="2721600"/>
          </a:xfrm>
          <a:prstGeom prst="ellipse">
            <a:avLst/>
          </a:prstGeom>
          <a:solidFill>
            <a:srgbClr val="156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800">
                <a:latin typeface="Century Gothic" panose="020B0502020202020204" charset="0"/>
                <a:cs typeface="Century Gothic" panose="020B0502020202020204" charset="0"/>
              </a:rPr>
              <a:t>75.6 %</a:t>
            </a:r>
          </a:p>
          <a:p>
            <a:pPr algn="ctr"/>
            <a:r>
              <a:rPr lang="en-GB" altLang="en-US" sz="1800">
                <a:latin typeface="Century Gothic" panose="020B0502020202020204" charset="0"/>
                <a:cs typeface="Century Gothic" panose="020B0502020202020204" charset="0"/>
              </a:rPr>
              <a:t>Industry</a:t>
            </a:r>
          </a:p>
        </p:txBody>
      </p:sp>
      <p:sp>
        <p:nvSpPr>
          <p:cNvPr id="11" name="Oval 10"/>
          <p:cNvSpPr/>
          <p:nvPr/>
        </p:nvSpPr>
        <p:spPr>
          <a:xfrm>
            <a:off x="6281420" y="3896995"/>
            <a:ext cx="1005205" cy="1005205"/>
          </a:xfrm>
          <a:prstGeom prst="ellipse">
            <a:avLst/>
          </a:prstGeom>
          <a:solidFill>
            <a:srgbClr val="FA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000" b="1">
                <a:latin typeface="Century Gothic" panose="020B0502020202020204" charset="0"/>
                <a:cs typeface="Century Gothic" panose="020B0502020202020204" charset="0"/>
              </a:rPr>
              <a:t>10.0 %</a:t>
            </a:r>
          </a:p>
          <a:p>
            <a:pPr algn="ctr"/>
            <a:r>
              <a:rPr lang="en-GB" altLang="en-US" sz="1000" b="1">
                <a:latin typeface="Century Gothic" panose="020B0502020202020204" charset="0"/>
                <a:cs typeface="Century Gothic" panose="020B0502020202020204" charset="0"/>
              </a:rPr>
              <a:t>Service</a:t>
            </a:r>
          </a:p>
        </p:txBody>
      </p:sp>
      <p:sp>
        <p:nvSpPr>
          <p:cNvPr id="13" name="Oval 12"/>
          <p:cNvSpPr/>
          <p:nvPr/>
        </p:nvSpPr>
        <p:spPr>
          <a:xfrm>
            <a:off x="8140700" y="196850"/>
            <a:ext cx="1440000" cy="1440000"/>
          </a:xfrm>
          <a:prstGeom prst="ellipse">
            <a:avLst/>
          </a:prstGeom>
          <a:solidFill>
            <a:srgbClr val="156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900" b="1">
                <a:latin typeface="Century Gothic" panose="020B0502020202020204" charset="0"/>
                <a:cs typeface="Century Gothic" panose="020B0502020202020204" charset="0"/>
              </a:rPr>
              <a:t>86.4 %</a:t>
            </a:r>
          </a:p>
          <a:p>
            <a:pPr algn="ctr"/>
            <a:r>
              <a:rPr lang="en-GB" altLang="en-US" sz="900" b="1">
                <a:latin typeface="Century Gothic" panose="020B0502020202020204" charset="0"/>
                <a:cs typeface="Century Gothic" panose="020B0502020202020204" charset="0"/>
              </a:rPr>
              <a:t>Mining and quarrying</a:t>
            </a:r>
          </a:p>
        </p:txBody>
      </p:sp>
      <p:sp>
        <p:nvSpPr>
          <p:cNvPr id="14" name="Oval 13"/>
          <p:cNvSpPr/>
          <p:nvPr/>
        </p:nvSpPr>
        <p:spPr>
          <a:xfrm>
            <a:off x="10088245" y="0"/>
            <a:ext cx="1440000" cy="1440000"/>
          </a:xfrm>
          <a:prstGeom prst="ellipse">
            <a:avLst/>
          </a:prstGeom>
          <a:solidFill>
            <a:srgbClr val="156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900" b="1">
                <a:latin typeface="Century Gothic" panose="020B0502020202020204" charset="0"/>
                <a:cs typeface="Century Gothic" panose="020B0502020202020204" charset="0"/>
              </a:rPr>
              <a:t>73.1 %</a:t>
            </a:r>
          </a:p>
          <a:p>
            <a:pPr algn="ctr"/>
            <a:r>
              <a:rPr lang="en-GB" altLang="en-US" sz="900" b="1">
                <a:latin typeface="Century Gothic" panose="020B0502020202020204" charset="0"/>
                <a:cs typeface="Century Gothic" panose="020B0502020202020204" charset="0"/>
              </a:rPr>
              <a:t>Manufacturing</a:t>
            </a:r>
          </a:p>
        </p:txBody>
      </p:sp>
      <p:sp>
        <p:nvSpPr>
          <p:cNvPr id="15" name="Oval 14"/>
          <p:cNvSpPr/>
          <p:nvPr/>
        </p:nvSpPr>
        <p:spPr>
          <a:xfrm>
            <a:off x="8272780" y="1824990"/>
            <a:ext cx="1440000" cy="1440000"/>
          </a:xfrm>
          <a:prstGeom prst="ellipse">
            <a:avLst/>
          </a:prstGeom>
          <a:solidFill>
            <a:srgbClr val="156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000" b="1">
                <a:latin typeface="Century Gothic" panose="020B0502020202020204" charset="0"/>
                <a:cs typeface="Century Gothic" panose="020B0502020202020204" charset="0"/>
              </a:rPr>
              <a:t>33.7 %</a:t>
            </a:r>
          </a:p>
          <a:p>
            <a:pPr algn="ctr"/>
            <a:r>
              <a:rPr lang="en-GB" altLang="en-US" sz="1000" b="1">
                <a:latin typeface="Century Gothic" panose="020B0502020202020204" charset="0"/>
                <a:cs typeface="Century Gothic" panose="020B0502020202020204" charset="0"/>
              </a:rPr>
              <a:t>Electricity and gas</a:t>
            </a:r>
          </a:p>
        </p:txBody>
      </p:sp>
      <p:sp>
        <p:nvSpPr>
          <p:cNvPr id="16" name="Oval 15"/>
          <p:cNvSpPr/>
          <p:nvPr/>
        </p:nvSpPr>
        <p:spPr>
          <a:xfrm>
            <a:off x="10223500" y="1697990"/>
            <a:ext cx="1440000" cy="1440000"/>
          </a:xfrm>
          <a:prstGeom prst="ellipse">
            <a:avLst/>
          </a:prstGeom>
          <a:solidFill>
            <a:srgbClr val="156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900" b="1">
                <a:latin typeface="Century Gothic" panose="020B0502020202020204" charset="0"/>
                <a:cs typeface="Century Gothic" panose="020B0502020202020204" charset="0"/>
              </a:rPr>
              <a:t>15.7 %</a:t>
            </a:r>
          </a:p>
          <a:p>
            <a:pPr algn="ctr"/>
            <a:r>
              <a:rPr lang="en-GB" altLang="en-US" sz="900" b="1">
                <a:latin typeface="Century Gothic" panose="020B0502020202020204" charset="0"/>
                <a:cs typeface="Century Gothic" panose="020B0502020202020204" charset="0"/>
              </a:rPr>
              <a:t>Water supply, sewerage and waste management</a:t>
            </a:r>
          </a:p>
        </p:txBody>
      </p:sp>
      <p:sp>
        <p:nvSpPr>
          <p:cNvPr id="17" name="Oval 16"/>
          <p:cNvSpPr/>
          <p:nvPr/>
        </p:nvSpPr>
        <p:spPr>
          <a:xfrm>
            <a:off x="4883150" y="3725545"/>
            <a:ext cx="1278255" cy="1278255"/>
          </a:xfrm>
          <a:prstGeom prst="ellipse">
            <a:avLst/>
          </a:prstGeom>
          <a:solidFill>
            <a:srgbClr val="5F6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000" b="1">
                <a:latin typeface="Century Gothic" panose="020B0502020202020204" charset="0"/>
                <a:cs typeface="Century Gothic" panose="020B0502020202020204" charset="0"/>
              </a:rPr>
              <a:t>23.0 %</a:t>
            </a:r>
          </a:p>
          <a:p>
            <a:pPr algn="ctr"/>
            <a:r>
              <a:rPr lang="en-GB" altLang="en-US" sz="1000" b="1">
                <a:latin typeface="Century Gothic" panose="020B0502020202020204" charset="0"/>
                <a:cs typeface="Century Gothic" panose="020B0502020202020204" charset="0"/>
              </a:rPr>
              <a:t>Constructions</a:t>
            </a:r>
          </a:p>
        </p:txBody>
      </p:sp>
      <p:sp>
        <p:nvSpPr>
          <p:cNvPr id="18" name="Oval 17"/>
          <p:cNvSpPr/>
          <p:nvPr/>
        </p:nvSpPr>
        <p:spPr>
          <a:xfrm>
            <a:off x="8986520" y="3197860"/>
            <a:ext cx="1440000" cy="1440000"/>
          </a:xfrm>
          <a:prstGeom prst="ellipse">
            <a:avLst/>
          </a:prstGeom>
          <a:solidFill>
            <a:srgbClr val="FA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000" b="1">
                <a:latin typeface="Century Gothic" panose="020B0502020202020204" charset="0"/>
                <a:cs typeface="Century Gothic" panose="020B0502020202020204" charset="0"/>
              </a:rPr>
              <a:t>71.4 %</a:t>
            </a:r>
          </a:p>
          <a:p>
            <a:pPr algn="ctr"/>
            <a:r>
              <a:rPr lang="en-GB" altLang="en-US" sz="1000" b="1">
                <a:latin typeface="Century Gothic" panose="020B0502020202020204" charset="0"/>
                <a:cs typeface="Century Gothic" panose="020B0502020202020204" charset="0"/>
              </a:rPr>
              <a:t>Transport and storage</a:t>
            </a:r>
          </a:p>
        </p:txBody>
      </p:sp>
      <p:sp>
        <p:nvSpPr>
          <p:cNvPr id="20" name="Oval 19"/>
          <p:cNvSpPr/>
          <p:nvPr/>
        </p:nvSpPr>
        <p:spPr>
          <a:xfrm>
            <a:off x="7960995" y="4486275"/>
            <a:ext cx="1440000" cy="1440000"/>
          </a:xfrm>
          <a:prstGeom prst="ellipse">
            <a:avLst/>
          </a:prstGeom>
          <a:solidFill>
            <a:srgbClr val="FA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000" b="1">
                <a:latin typeface="Century Gothic" panose="020B0502020202020204" charset="0"/>
                <a:cs typeface="Century Gothic" panose="020B0502020202020204" charset="0"/>
              </a:rPr>
              <a:t>42.1 %</a:t>
            </a:r>
          </a:p>
          <a:p>
            <a:pPr algn="ctr"/>
            <a:r>
              <a:rPr lang="en-GB" altLang="en-US" sz="1000" b="1">
                <a:latin typeface="Century Gothic" panose="020B0502020202020204" charset="0"/>
                <a:cs typeface="Century Gothic" panose="020B0502020202020204" charset="0"/>
              </a:rPr>
              <a:t>Accomodation and food</a:t>
            </a:r>
          </a:p>
        </p:txBody>
      </p:sp>
      <p:sp>
        <p:nvSpPr>
          <p:cNvPr id="21" name="Oval 20"/>
          <p:cNvSpPr/>
          <p:nvPr/>
        </p:nvSpPr>
        <p:spPr>
          <a:xfrm>
            <a:off x="10076180" y="4602480"/>
            <a:ext cx="1440000" cy="1440000"/>
          </a:xfrm>
          <a:prstGeom prst="ellipse">
            <a:avLst/>
          </a:prstGeom>
          <a:solidFill>
            <a:srgbClr val="FA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900" b="1">
                <a:latin typeface="Century Gothic" panose="020B0502020202020204" charset="0"/>
                <a:cs typeface="Century Gothic" panose="020B0502020202020204" charset="0"/>
              </a:rPr>
              <a:t>1.5 %</a:t>
            </a:r>
          </a:p>
          <a:p>
            <a:pPr algn="ctr"/>
            <a:r>
              <a:rPr lang="en-GB" altLang="en-US" sz="900" b="1">
                <a:latin typeface="Century Gothic" panose="020B0502020202020204" charset="0"/>
                <a:cs typeface="Century Gothic" panose="020B0502020202020204" charset="0"/>
              </a:rPr>
              <a:t>Information and communication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9475" y="-34603"/>
            <a:ext cx="10515600" cy="638485"/>
          </a:xfrm>
        </p:spPr>
        <p:txBody>
          <a:bodyPr/>
          <a:lstStyle/>
          <a:p>
            <a:pPr algn="ctr"/>
            <a:r>
              <a:rPr lang="en-US" sz="3600" b="1">
                <a:solidFill>
                  <a:srgbClr val="382873"/>
                </a:solidFill>
                <a:latin typeface="Crimson Text" panose="02000503000000000000" pitchFamily="2" charset="0"/>
                <a:ea typeface="Cambria" panose="02040503050406030204" pitchFamily="18" charset="0"/>
              </a:rPr>
              <a:t>Highlights (</a:t>
            </a:r>
            <a:r>
              <a:rPr lang="en-US" sz="3600" b="1" smtClean="0">
                <a:solidFill>
                  <a:srgbClr val="382873"/>
                </a:solidFill>
                <a:latin typeface="Crimson Text" panose="02000503000000000000" pitchFamily="2" charset="0"/>
                <a:ea typeface="Cambria" panose="02040503050406030204" pitchFamily="18" charset="0"/>
              </a:rPr>
              <a:t>2/2)</a:t>
            </a:r>
            <a:endParaRPr lang="en-US" sz="3600" b="1">
              <a:solidFill>
                <a:srgbClr val="382873"/>
              </a:solidFill>
              <a:latin typeface="Crimson Text" panose="02000503000000000000" pitchFamily="2" charset="0"/>
              <a:ea typeface="Cambria" panose="02040503050406030204" pitchFamily="18" charset="0"/>
            </a:endParaRPr>
          </a:p>
        </p:txBody>
      </p:sp>
      <p:sp>
        <p:nvSpPr>
          <p:cNvPr id="4" name="Date Placeholder 3"/>
          <p:cNvSpPr>
            <a:spLocks noGrp="1"/>
          </p:cNvSpPr>
          <p:nvPr>
            <p:ph type="dt" sz="half" idx="10"/>
          </p:nvPr>
        </p:nvSpPr>
        <p:spPr/>
        <p:txBody>
          <a:bodyPr/>
          <a:lstStyle/>
          <a:p>
            <a:fld id="{564EB59B-EBEB-4557-A5E7-89D6A997DAEE}" type="datetime1">
              <a:rPr lang="en-GB" smtClean="0">
                <a:solidFill>
                  <a:prstClr val="black">
                    <a:tint val="75000"/>
                  </a:prstClr>
                </a:solidFill>
              </a:rPr>
              <a:t>16/11/2022</a:t>
            </a:fld>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40CBD55-98D6-482A-A5E1-882E8908E56A}" type="slidenum">
              <a:rPr lang="en-GB" smtClean="0">
                <a:solidFill>
                  <a:prstClr val="black">
                    <a:tint val="75000"/>
                  </a:prstClr>
                </a:solidFill>
              </a:rPr>
              <a:t>17</a:t>
            </a:fld>
            <a:endParaRPr lang="en-GB">
              <a:solidFill>
                <a:prstClr val="black">
                  <a:tint val="75000"/>
                </a:prstClr>
              </a:solidFill>
            </a:endParaRPr>
          </a:p>
        </p:txBody>
      </p:sp>
      <p:sp>
        <p:nvSpPr>
          <p:cNvPr id="6" name="Oval 5"/>
          <p:cNvSpPr/>
          <p:nvPr/>
        </p:nvSpPr>
        <p:spPr>
          <a:xfrm>
            <a:off x="278130" y="2602865"/>
            <a:ext cx="1652400" cy="1652400"/>
          </a:xfrm>
          <a:prstGeom prst="ellipse">
            <a:avLst/>
          </a:prstGeom>
          <a:solidFill>
            <a:srgbClr val="D53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Century Gothic" panose="020B0502020202020204" charset="0"/>
                <a:cs typeface="Century Gothic" panose="020B0502020202020204" charset="0"/>
              </a:rPr>
              <a:t>5.3 %</a:t>
            </a:r>
          </a:p>
          <a:p>
            <a:pPr algn="ctr"/>
            <a:r>
              <a:rPr lang="en-GB" altLang="en-US" sz="1000">
                <a:latin typeface="Century Gothic" panose="020B0502020202020204" charset="0"/>
                <a:cs typeface="Century Gothic" panose="020B0502020202020204" charset="0"/>
              </a:rPr>
              <a:t>September 2022 monthly change in Producer Price Inflation</a:t>
            </a:r>
          </a:p>
        </p:txBody>
      </p:sp>
      <p:sp>
        <p:nvSpPr>
          <p:cNvPr id="8" name="Oval 7"/>
          <p:cNvSpPr/>
          <p:nvPr/>
        </p:nvSpPr>
        <p:spPr>
          <a:xfrm>
            <a:off x="2099945" y="2255465"/>
            <a:ext cx="2347200" cy="2347200"/>
          </a:xfrm>
          <a:prstGeom prst="ellipse">
            <a:avLst/>
          </a:prstGeom>
          <a:solidFill>
            <a:srgbClr val="2C1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400" b="1" dirty="0">
                <a:latin typeface="Century Gothic" panose="020B0502020202020204" charset="0"/>
                <a:cs typeface="Century Gothic" panose="020B0502020202020204" charset="0"/>
              </a:rPr>
              <a:t>15.4 %</a:t>
            </a:r>
          </a:p>
          <a:p>
            <a:pPr algn="ctr"/>
            <a:r>
              <a:rPr lang="en-GB" altLang="en-US" sz="1400" dirty="0">
                <a:latin typeface="Century Gothic" panose="020B0502020202020204" charset="0"/>
                <a:cs typeface="Century Gothic" panose="020B0502020202020204" charset="0"/>
              </a:rPr>
              <a:t>October 2022 monthly change in Producer Price Inflation</a:t>
            </a:r>
          </a:p>
        </p:txBody>
      </p:sp>
      <p:cxnSp>
        <p:nvCxnSpPr>
          <p:cNvPr id="9" name="Straight Connector 8"/>
          <p:cNvCxnSpPr>
            <a:stCxn id="6" idx="6"/>
            <a:endCxn id="8" idx="2"/>
          </p:cNvCxnSpPr>
          <p:nvPr/>
        </p:nvCxnSpPr>
        <p:spPr>
          <a:xfrm>
            <a:off x="1930400" y="3429000"/>
            <a:ext cx="169545" cy="0"/>
          </a:xfrm>
          <a:prstGeom prst="line">
            <a:avLst/>
          </a:prstGeom>
          <a:ln w="57150">
            <a:solidFill>
              <a:srgbClr val="2C1971"/>
            </a:solidFill>
            <a:tailEnd type="stealth"/>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776470" y="998220"/>
            <a:ext cx="2721600" cy="2721600"/>
          </a:xfrm>
          <a:prstGeom prst="ellipse">
            <a:avLst/>
          </a:prstGeom>
          <a:solidFill>
            <a:srgbClr val="156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800" dirty="0">
                <a:latin typeface="Century Gothic" panose="020B0502020202020204" charset="0"/>
                <a:cs typeface="Century Gothic" panose="020B0502020202020204" charset="0"/>
              </a:rPr>
              <a:t>17.5 %</a:t>
            </a:r>
          </a:p>
          <a:p>
            <a:pPr algn="ctr"/>
            <a:r>
              <a:rPr lang="en-GB" altLang="en-US" sz="1800" dirty="0">
                <a:latin typeface="Century Gothic" panose="020B0502020202020204" charset="0"/>
                <a:cs typeface="Century Gothic" panose="020B0502020202020204" charset="0"/>
              </a:rPr>
              <a:t>Industry</a:t>
            </a:r>
          </a:p>
        </p:txBody>
      </p:sp>
      <p:sp>
        <p:nvSpPr>
          <p:cNvPr id="11" name="Oval 10"/>
          <p:cNvSpPr/>
          <p:nvPr/>
        </p:nvSpPr>
        <p:spPr>
          <a:xfrm>
            <a:off x="6226810" y="3719830"/>
            <a:ext cx="1456055" cy="1456055"/>
          </a:xfrm>
          <a:prstGeom prst="ellipse">
            <a:avLst/>
          </a:prstGeom>
          <a:solidFill>
            <a:srgbClr val="FA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000" b="1">
                <a:latin typeface="Century Gothic" panose="020B0502020202020204" charset="0"/>
                <a:cs typeface="Century Gothic" panose="020B0502020202020204" charset="0"/>
              </a:rPr>
              <a:t>4.3 %</a:t>
            </a:r>
          </a:p>
          <a:p>
            <a:pPr algn="ctr"/>
            <a:r>
              <a:rPr lang="en-GB" altLang="en-US" sz="1000" b="1">
                <a:latin typeface="Century Gothic" panose="020B0502020202020204" charset="0"/>
                <a:cs typeface="Century Gothic" panose="020B0502020202020204" charset="0"/>
              </a:rPr>
              <a:t>Service</a:t>
            </a:r>
          </a:p>
        </p:txBody>
      </p:sp>
      <p:sp>
        <p:nvSpPr>
          <p:cNvPr id="13" name="Oval 12"/>
          <p:cNvSpPr/>
          <p:nvPr/>
        </p:nvSpPr>
        <p:spPr>
          <a:xfrm>
            <a:off x="8140700" y="196850"/>
            <a:ext cx="1440000" cy="1440000"/>
          </a:xfrm>
          <a:prstGeom prst="ellipse">
            <a:avLst/>
          </a:prstGeom>
          <a:solidFill>
            <a:srgbClr val="156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900" b="1">
                <a:latin typeface="Century Gothic" panose="020B0502020202020204" charset="0"/>
                <a:cs typeface="Century Gothic" panose="020B0502020202020204" charset="0"/>
              </a:rPr>
              <a:t>23.5 %</a:t>
            </a:r>
          </a:p>
          <a:p>
            <a:pPr algn="ctr"/>
            <a:r>
              <a:rPr lang="en-GB" altLang="en-US" sz="900" b="1">
                <a:latin typeface="Century Gothic" panose="020B0502020202020204" charset="0"/>
                <a:cs typeface="Century Gothic" panose="020B0502020202020204" charset="0"/>
              </a:rPr>
              <a:t>Mining and quarrying</a:t>
            </a:r>
          </a:p>
        </p:txBody>
      </p:sp>
      <p:sp>
        <p:nvSpPr>
          <p:cNvPr id="14" name="Oval 13"/>
          <p:cNvSpPr/>
          <p:nvPr/>
        </p:nvSpPr>
        <p:spPr>
          <a:xfrm>
            <a:off x="10088245" y="0"/>
            <a:ext cx="1440000" cy="1440000"/>
          </a:xfrm>
          <a:prstGeom prst="ellipse">
            <a:avLst/>
          </a:prstGeom>
          <a:solidFill>
            <a:srgbClr val="156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900" b="1">
                <a:latin typeface="Century Gothic" panose="020B0502020202020204" charset="0"/>
                <a:cs typeface="Century Gothic" panose="020B0502020202020204" charset="0"/>
              </a:rPr>
              <a:t>12.5 %</a:t>
            </a:r>
          </a:p>
          <a:p>
            <a:pPr algn="ctr"/>
            <a:r>
              <a:rPr lang="en-GB" altLang="en-US" sz="900" b="1">
                <a:latin typeface="Century Gothic" panose="020B0502020202020204" charset="0"/>
                <a:cs typeface="Century Gothic" panose="020B0502020202020204" charset="0"/>
              </a:rPr>
              <a:t>Manufacturing</a:t>
            </a:r>
          </a:p>
        </p:txBody>
      </p:sp>
      <p:sp>
        <p:nvSpPr>
          <p:cNvPr id="15" name="Oval 14"/>
          <p:cNvSpPr/>
          <p:nvPr/>
        </p:nvSpPr>
        <p:spPr>
          <a:xfrm>
            <a:off x="8272780" y="1824990"/>
            <a:ext cx="1440000" cy="1440000"/>
          </a:xfrm>
          <a:prstGeom prst="ellipse">
            <a:avLst/>
          </a:prstGeom>
          <a:solidFill>
            <a:srgbClr val="156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000" b="1" dirty="0">
                <a:latin typeface="Century Gothic" panose="020B0502020202020204" charset="0"/>
                <a:cs typeface="Century Gothic" panose="020B0502020202020204" charset="0"/>
              </a:rPr>
              <a:t>8.1 %</a:t>
            </a:r>
          </a:p>
          <a:p>
            <a:pPr algn="ctr"/>
            <a:r>
              <a:rPr lang="en-GB" altLang="en-US" sz="1000" b="1" dirty="0">
                <a:latin typeface="Century Gothic" panose="020B0502020202020204" charset="0"/>
                <a:cs typeface="Century Gothic" panose="020B0502020202020204" charset="0"/>
              </a:rPr>
              <a:t>Electricity and gas</a:t>
            </a:r>
          </a:p>
        </p:txBody>
      </p:sp>
      <p:sp>
        <p:nvSpPr>
          <p:cNvPr id="16" name="Oval 15"/>
          <p:cNvSpPr/>
          <p:nvPr/>
        </p:nvSpPr>
        <p:spPr>
          <a:xfrm>
            <a:off x="10223500" y="1697990"/>
            <a:ext cx="1440000" cy="1440000"/>
          </a:xfrm>
          <a:prstGeom prst="ellipse">
            <a:avLst/>
          </a:prstGeom>
          <a:solidFill>
            <a:srgbClr val="156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900" b="1">
                <a:latin typeface="Century Gothic" panose="020B0502020202020204" charset="0"/>
                <a:cs typeface="Century Gothic" panose="020B0502020202020204" charset="0"/>
              </a:rPr>
              <a:t>2.0 %</a:t>
            </a:r>
          </a:p>
          <a:p>
            <a:pPr algn="ctr"/>
            <a:r>
              <a:rPr lang="en-GB" altLang="en-US" sz="900" b="1">
                <a:latin typeface="Century Gothic" panose="020B0502020202020204" charset="0"/>
                <a:cs typeface="Century Gothic" panose="020B0502020202020204" charset="0"/>
              </a:rPr>
              <a:t>Water supply, sewerage and waste management</a:t>
            </a:r>
          </a:p>
        </p:txBody>
      </p:sp>
      <p:sp>
        <p:nvSpPr>
          <p:cNvPr id="17" name="Oval 16"/>
          <p:cNvSpPr/>
          <p:nvPr/>
        </p:nvSpPr>
        <p:spPr>
          <a:xfrm>
            <a:off x="4949190" y="4114165"/>
            <a:ext cx="1109345" cy="1109345"/>
          </a:xfrm>
          <a:prstGeom prst="ellipse">
            <a:avLst/>
          </a:prstGeom>
          <a:solidFill>
            <a:srgbClr val="5F6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000" b="1" dirty="0">
                <a:latin typeface="Century Gothic" panose="020B0502020202020204" charset="0"/>
                <a:cs typeface="Century Gothic" panose="020B0502020202020204" charset="0"/>
              </a:rPr>
              <a:t>3.8 %</a:t>
            </a:r>
          </a:p>
          <a:p>
            <a:pPr algn="ctr"/>
            <a:r>
              <a:rPr lang="en-GB" altLang="en-US" sz="1000" b="1" dirty="0">
                <a:latin typeface="Century Gothic" panose="020B0502020202020204" charset="0"/>
                <a:cs typeface="Century Gothic" panose="020B0502020202020204" charset="0"/>
              </a:rPr>
              <a:t>Constructions</a:t>
            </a:r>
          </a:p>
        </p:txBody>
      </p:sp>
      <p:sp>
        <p:nvSpPr>
          <p:cNvPr id="18" name="Oval 17"/>
          <p:cNvSpPr/>
          <p:nvPr/>
        </p:nvSpPr>
        <p:spPr>
          <a:xfrm>
            <a:off x="9327515" y="3198495"/>
            <a:ext cx="1440000" cy="1440000"/>
          </a:xfrm>
          <a:prstGeom prst="ellipse">
            <a:avLst/>
          </a:prstGeom>
          <a:solidFill>
            <a:srgbClr val="FA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000" b="1">
                <a:latin typeface="Century Gothic" panose="020B0502020202020204" charset="0"/>
                <a:cs typeface="Century Gothic" panose="020B0502020202020204" charset="0"/>
              </a:rPr>
              <a:t>35.3 %</a:t>
            </a:r>
          </a:p>
          <a:p>
            <a:pPr algn="ctr"/>
            <a:r>
              <a:rPr lang="en-GB" altLang="en-US" sz="1000" b="1">
                <a:latin typeface="Century Gothic" panose="020B0502020202020204" charset="0"/>
                <a:cs typeface="Century Gothic" panose="020B0502020202020204" charset="0"/>
              </a:rPr>
              <a:t>Transport and storage</a:t>
            </a:r>
          </a:p>
        </p:txBody>
      </p:sp>
      <p:sp>
        <p:nvSpPr>
          <p:cNvPr id="20" name="Oval 19"/>
          <p:cNvSpPr/>
          <p:nvPr/>
        </p:nvSpPr>
        <p:spPr>
          <a:xfrm>
            <a:off x="8272780" y="4486275"/>
            <a:ext cx="1440000" cy="1440000"/>
          </a:xfrm>
          <a:prstGeom prst="ellipse">
            <a:avLst/>
          </a:prstGeom>
          <a:solidFill>
            <a:srgbClr val="FA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000" b="1">
                <a:latin typeface="Century Gothic" panose="020B0502020202020204" charset="0"/>
                <a:cs typeface="Century Gothic" panose="020B0502020202020204" charset="0"/>
              </a:rPr>
              <a:t>13.2 %</a:t>
            </a:r>
          </a:p>
          <a:p>
            <a:pPr algn="ctr"/>
            <a:r>
              <a:rPr lang="en-GB" altLang="en-US" sz="1000" b="1">
                <a:latin typeface="Century Gothic" panose="020B0502020202020204" charset="0"/>
                <a:cs typeface="Century Gothic" panose="020B0502020202020204" charset="0"/>
              </a:rPr>
              <a:t>Accomodation and food</a:t>
            </a:r>
          </a:p>
        </p:txBody>
      </p:sp>
      <p:sp>
        <p:nvSpPr>
          <p:cNvPr id="21" name="Oval 20"/>
          <p:cNvSpPr/>
          <p:nvPr/>
        </p:nvSpPr>
        <p:spPr>
          <a:xfrm>
            <a:off x="10402570" y="4602480"/>
            <a:ext cx="1440000" cy="1440000"/>
          </a:xfrm>
          <a:prstGeom prst="ellipse">
            <a:avLst/>
          </a:prstGeom>
          <a:solidFill>
            <a:srgbClr val="FA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900" b="1">
                <a:latin typeface="Century Gothic" panose="020B0502020202020204" charset="0"/>
                <a:cs typeface="Century Gothic" panose="020B0502020202020204" charset="0"/>
              </a:rPr>
              <a:t>0.54 %</a:t>
            </a:r>
          </a:p>
          <a:p>
            <a:pPr algn="ctr"/>
            <a:r>
              <a:rPr lang="en-GB" altLang="en-US" sz="900" b="1">
                <a:latin typeface="Century Gothic" panose="020B0502020202020204" charset="0"/>
                <a:cs typeface="Century Gothic" panose="020B0502020202020204" charset="0"/>
              </a:rPr>
              <a:t>Information and communication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8503" y="1662544"/>
            <a:ext cx="5836110" cy="4281055"/>
          </a:xfrm>
        </p:spPr>
        <p:txBody>
          <a:bodyPr>
            <a:normAutofit/>
          </a:bodyPr>
          <a:lstStyle/>
          <a:p>
            <a:pPr algn="ctr"/>
            <a:r>
              <a:rPr lang="en-US">
                <a:latin typeface="Cambria" panose="02040503050406030204" pitchFamily="18" charset="0"/>
                <a:ea typeface="Cambria" panose="02040503050406030204" pitchFamily="18" charset="0"/>
              </a:rPr>
              <a:t>Thank You</a:t>
            </a:r>
            <a:br>
              <a:rPr lang="en-US">
                <a:latin typeface="Cambria" panose="02040503050406030204" pitchFamily="18" charset="0"/>
                <a:ea typeface="Cambria" panose="02040503050406030204" pitchFamily="18" charset="0"/>
              </a:rPr>
            </a:br>
            <a:r>
              <a:rPr lang="en-US">
                <a:latin typeface="Cambria" panose="02040503050406030204" pitchFamily="18" charset="0"/>
                <a:ea typeface="Cambria" panose="02040503050406030204" pitchFamily="18" charset="0"/>
              </a:rPr>
              <a:t/>
            </a:r>
            <a:br>
              <a:rPr lang="en-US">
                <a:latin typeface="Cambria" panose="02040503050406030204" pitchFamily="18" charset="0"/>
                <a:ea typeface="Cambria" panose="02040503050406030204" pitchFamily="18" charset="0"/>
              </a:rPr>
            </a:br>
            <a:r>
              <a:rPr lang="en-US">
                <a:latin typeface="Cambria" panose="02040503050406030204" pitchFamily="18" charset="0"/>
                <a:ea typeface="Cambria" panose="02040503050406030204" pitchFamily="18" charset="0"/>
              </a:rPr>
              <a:t/>
            </a:r>
            <a:br>
              <a:rPr lang="en-US">
                <a:latin typeface="Cambria" panose="02040503050406030204" pitchFamily="18" charset="0"/>
                <a:ea typeface="Cambria" panose="02040503050406030204" pitchFamily="18" charset="0"/>
              </a:rPr>
            </a:br>
            <a:r>
              <a:rPr lang="en-US" sz="2000">
                <a:latin typeface="Cambria" panose="02040503050406030204" pitchFamily="18" charset="0"/>
                <a:ea typeface="Cambria" panose="02040503050406030204" pitchFamily="18" charset="0"/>
              </a:rPr>
              <a:t>For enquiries, please contact</a:t>
            </a:r>
            <a:br>
              <a:rPr lang="en-US" sz="2000">
                <a:latin typeface="Cambria" panose="02040503050406030204" pitchFamily="18" charset="0"/>
                <a:ea typeface="Cambria" panose="02040503050406030204" pitchFamily="18" charset="0"/>
              </a:rPr>
            </a:br>
            <a:r>
              <a:rPr lang="en-US" sz="2000">
                <a:latin typeface="Cambria" panose="02040503050406030204" pitchFamily="18" charset="0"/>
                <a:ea typeface="Cambria" panose="02040503050406030204" pitchFamily="18" charset="0"/>
              </a:rPr>
              <a:t/>
            </a:r>
            <a:br>
              <a:rPr lang="en-US" sz="2000">
                <a:latin typeface="Cambria" panose="02040503050406030204" pitchFamily="18" charset="0"/>
                <a:ea typeface="Cambria" panose="02040503050406030204" pitchFamily="18" charset="0"/>
              </a:rPr>
            </a:br>
            <a:r>
              <a:rPr lang="en-US" sz="2000">
                <a:latin typeface="Cambria" panose="02040503050406030204" pitchFamily="18" charset="0"/>
                <a:ea typeface="Cambria" panose="02040503050406030204" pitchFamily="18" charset="0"/>
              </a:rPr>
              <a:t>Mr. Anthony </a:t>
            </a:r>
            <a:r>
              <a:rPr lang="en-US" sz="2000" err="1">
                <a:latin typeface="Cambria" panose="02040503050406030204" pitchFamily="18" charset="0"/>
                <a:ea typeface="Cambria" panose="02040503050406030204" pitchFamily="18" charset="0"/>
              </a:rPr>
              <a:t>Krakah</a:t>
            </a:r>
            <a:r>
              <a:rPr lang="en-US" sz="2000">
                <a:latin typeface="Cambria" panose="02040503050406030204" pitchFamily="18" charset="0"/>
                <a:ea typeface="Cambria" panose="02040503050406030204" pitchFamily="18" charset="0"/>
              </a:rPr>
              <a:t/>
            </a:r>
            <a:br>
              <a:rPr lang="en-US" sz="2000">
                <a:latin typeface="Cambria" panose="02040503050406030204" pitchFamily="18" charset="0"/>
                <a:ea typeface="Cambria" panose="02040503050406030204" pitchFamily="18" charset="0"/>
              </a:rPr>
            </a:br>
            <a:r>
              <a:rPr lang="en-US" sz="2000">
                <a:latin typeface="Cambria" panose="02040503050406030204" pitchFamily="18" charset="0"/>
                <a:ea typeface="Cambria" panose="02040503050406030204" pitchFamily="18" charset="0"/>
              </a:rPr>
              <a:t>Head, Industrial Statistics, Ghana Statistical Service</a:t>
            </a:r>
            <a:br>
              <a:rPr lang="en-US" sz="2000">
                <a:latin typeface="Cambria" panose="02040503050406030204" pitchFamily="18" charset="0"/>
                <a:ea typeface="Cambria" panose="02040503050406030204" pitchFamily="18" charset="0"/>
              </a:rPr>
            </a:br>
            <a:r>
              <a:rPr lang="en-US" sz="2000">
                <a:latin typeface="Cambria" panose="02040503050406030204" pitchFamily="18" charset="0"/>
                <a:ea typeface="Cambria" panose="02040503050406030204" pitchFamily="18" charset="0"/>
              </a:rPr>
              <a:t>Email: anthony.krakah@statsghana.gov.gh</a:t>
            </a:r>
            <a:endParaRPr lang="en-US" sz="1200">
              <a:latin typeface="Cambria" panose="02040503050406030204" pitchFamily="18" charset="0"/>
              <a:ea typeface="Cambria" panose="02040503050406030204" pitchFamily="18" charset="0"/>
            </a:endParaRPr>
          </a:p>
        </p:txBody>
      </p:sp>
      <p:pic>
        <p:nvPicPr>
          <p:cNvPr id="4" name="Picture 3" descr="Logo&#10;&#10;Description automatically generated"/>
          <p:cNvPicPr>
            <a:picLocks noChangeAspect="1"/>
          </p:cNvPicPr>
          <p:nvPr/>
        </p:nvPicPr>
        <p:blipFill>
          <a:blip r:embed="rId2"/>
          <a:stretch>
            <a:fillRect/>
          </a:stretch>
        </p:blipFill>
        <p:spPr>
          <a:xfrm>
            <a:off x="9587392" y="2080874"/>
            <a:ext cx="1396105" cy="132904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28058"/>
            <a:ext cx="10515600" cy="790815"/>
          </a:xfrm>
        </p:spPr>
        <p:txBody>
          <a:bodyPr/>
          <a:lstStyle/>
          <a:p>
            <a:pPr algn="ctr"/>
            <a:r>
              <a:rPr lang="en-GB" sz="3600" b="1">
                <a:solidFill>
                  <a:srgbClr val="382873"/>
                </a:solidFill>
                <a:latin typeface="Crimson Text" panose="02000503000000000000" pitchFamily="2" charset="0"/>
                <a:ea typeface="Cambria" panose="02040503050406030204" pitchFamily="18" charset="0"/>
              </a:rPr>
              <a:t>In this release, we present:</a:t>
            </a:r>
            <a:endParaRPr lang="en-US" sz="3600" b="1">
              <a:solidFill>
                <a:srgbClr val="382873"/>
              </a:solidFill>
              <a:latin typeface="Crimson Text" panose="02000503000000000000" pitchFamily="2" charset="0"/>
              <a:ea typeface="Cambria" panose="02040503050406030204" pitchFamily="18" charset="0"/>
            </a:endParaRPr>
          </a:p>
        </p:txBody>
      </p:sp>
      <p:sp>
        <p:nvSpPr>
          <p:cNvPr id="3" name="Content Placeholder 2"/>
          <p:cNvSpPr>
            <a:spLocks noGrp="1"/>
          </p:cNvSpPr>
          <p:nvPr>
            <p:ph idx="1"/>
          </p:nvPr>
        </p:nvSpPr>
        <p:spPr>
          <a:xfrm>
            <a:off x="313267" y="835805"/>
            <a:ext cx="11650133" cy="5019425"/>
          </a:xfrm>
        </p:spPr>
        <p:txBody>
          <a:bodyPr/>
          <a:lstStyle/>
          <a:p>
            <a:pPr marL="179705" indent="-179705">
              <a:lnSpc>
                <a:spcPct val="100000"/>
              </a:lnSpc>
              <a:spcBef>
                <a:spcPts val="0"/>
              </a:spcBef>
              <a:spcAft>
                <a:spcPts val="600"/>
              </a:spcAft>
              <a:buFont typeface="Wingdings" panose="05000000000000000000" pitchFamily="2" charset="2"/>
              <a:buChar char="§"/>
            </a:pPr>
            <a:r>
              <a:rPr lang="en-CA" sz="3000" dirty="0">
                <a:latin typeface="Raleway"/>
                <a:cs typeface="Times New Roman" panose="02020603050405020304"/>
              </a:rPr>
              <a:t>Definition and Measurement of the Producer Price Index (PPI)</a:t>
            </a:r>
          </a:p>
          <a:p>
            <a:pPr marL="179705" indent="-179705">
              <a:lnSpc>
                <a:spcPct val="100000"/>
              </a:lnSpc>
              <a:spcBef>
                <a:spcPts val="0"/>
              </a:spcBef>
              <a:spcAft>
                <a:spcPts val="600"/>
              </a:spcAft>
              <a:buFont typeface="Wingdings" panose="05000000000000000000" pitchFamily="2" charset="2"/>
              <a:buChar char="§"/>
            </a:pPr>
            <a:endParaRPr lang="en-CA" sz="3000" dirty="0">
              <a:latin typeface="Raleway" pitchFamily="34" charset="0"/>
              <a:cs typeface="Times New Roman" panose="02020603050405020304" pitchFamily="18" charset="0"/>
            </a:endParaRPr>
          </a:p>
          <a:p>
            <a:pPr marL="179705" indent="-179705">
              <a:lnSpc>
                <a:spcPct val="100000"/>
              </a:lnSpc>
              <a:spcBef>
                <a:spcPts val="0"/>
              </a:spcBef>
              <a:spcAft>
                <a:spcPts val="600"/>
              </a:spcAft>
              <a:buFont typeface="Wingdings" panose="05000000000000000000" pitchFamily="2" charset="2"/>
              <a:buChar char="§"/>
            </a:pPr>
            <a:r>
              <a:rPr lang="en-CA" sz="3000" dirty="0" smtClean="0">
                <a:latin typeface="Raleway"/>
                <a:cs typeface="Times New Roman" panose="02020603050405020304"/>
              </a:rPr>
              <a:t>Producer </a:t>
            </a:r>
            <a:r>
              <a:rPr lang="en-CA" sz="3000" dirty="0">
                <a:latin typeface="Raleway"/>
                <a:cs typeface="Times New Roman" panose="02020603050405020304"/>
              </a:rPr>
              <a:t>Price Index and Producer Inflation for </a:t>
            </a:r>
            <a:r>
              <a:rPr lang="en-CA" sz="3000" dirty="0" smtClean="0">
                <a:latin typeface="Raleway"/>
                <a:cs typeface="Times New Roman" panose="02020603050405020304"/>
              </a:rPr>
              <a:t>October </a:t>
            </a:r>
            <a:r>
              <a:rPr lang="en-CA" sz="3000" dirty="0">
                <a:latin typeface="Raleway"/>
                <a:cs typeface="Times New Roman" panose="02020603050405020304"/>
              </a:rPr>
              <a:t>2022</a:t>
            </a:r>
          </a:p>
          <a:p>
            <a:pPr marL="179705" indent="-179705">
              <a:lnSpc>
                <a:spcPct val="100000"/>
              </a:lnSpc>
              <a:spcBef>
                <a:spcPts val="0"/>
              </a:spcBef>
              <a:spcAft>
                <a:spcPts val="600"/>
              </a:spcAft>
              <a:buFont typeface="Wingdings" panose="05000000000000000000" pitchFamily="2" charset="2"/>
              <a:buChar char="§"/>
            </a:pPr>
            <a:endParaRPr lang="en-CA" sz="3000" dirty="0">
              <a:latin typeface="Raleway" pitchFamily="34" charset="0"/>
              <a:cs typeface="Times New Roman" panose="02020603050405020304" pitchFamily="18" charset="0"/>
            </a:endParaRPr>
          </a:p>
          <a:p>
            <a:pPr marL="179705" indent="-179705">
              <a:lnSpc>
                <a:spcPct val="100000"/>
              </a:lnSpc>
              <a:spcBef>
                <a:spcPts val="0"/>
              </a:spcBef>
              <a:spcAft>
                <a:spcPts val="600"/>
              </a:spcAft>
              <a:buFont typeface="Wingdings" panose="05000000000000000000" pitchFamily="2" charset="2"/>
              <a:buChar char="§"/>
            </a:pPr>
            <a:r>
              <a:rPr lang="en-CA" sz="3000" dirty="0">
                <a:latin typeface="Raleway"/>
                <a:cs typeface="Times New Roman" panose="02020603050405020304"/>
              </a:rPr>
              <a:t>Disaggregation of the 2022 Producer Inflation </a:t>
            </a:r>
          </a:p>
          <a:p>
            <a:pPr marL="179705" indent="-179705">
              <a:lnSpc>
                <a:spcPct val="100000"/>
              </a:lnSpc>
              <a:spcBef>
                <a:spcPts val="0"/>
              </a:spcBef>
              <a:spcAft>
                <a:spcPts val="600"/>
              </a:spcAft>
              <a:buFont typeface="Wingdings" panose="05000000000000000000" pitchFamily="2" charset="2"/>
              <a:buChar char="§"/>
            </a:pPr>
            <a:endParaRPr lang="en-CA" sz="3000" dirty="0">
              <a:latin typeface="Raleway"/>
              <a:cs typeface="Times New Roman" panose="02020603050405020304"/>
            </a:endParaRPr>
          </a:p>
          <a:p>
            <a:pPr marL="179705" indent="-179705">
              <a:lnSpc>
                <a:spcPct val="100000"/>
              </a:lnSpc>
              <a:spcBef>
                <a:spcPts val="0"/>
              </a:spcBef>
              <a:spcAft>
                <a:spcPts val="600"/>
              </a:spcAft>
              <a:buFont typeface="Wingdings" panose="05000000000000000000" pitchFamily="2" charset="2"/>
              <a:buChar char="§"/>
            </a:pPr>
            <a:r>
              <a:rPr lang="en-CA" sz="3000" dirty="0">
                <a:latin typeface="Raleway"/>
                <a:cs typeface="Times New Roman" panose="02020603050405020304"/>
              </a:rPr>
              <a:t>Highlights of </a:t>
            </a:r>
            <a:r>
              <a:rPr lang="en-CA" sz="3000" dirty="0" smtClean="0">
                <a:latin typeface="Raleway"/>
                <a:cs typeface="Times New Roman" panose="02020603050405020304"/>
              </a:rPr>
              <a:t>October </a:t>
            </a:r>
            <a:r>
              <a:rPr lang="en-CA" sz="3000" dirty="0">
                <a:latin typeface="Raleway"/>
                <a:cs typeface="Times New Roman" panose="02020603050405020304"/>
              </a:rPr>
              <a:t>the 2022 Producer Inflation</a:t>
            </a:r>
          </a:p>
          <a:p>
            <a:endParaRPr lang="en-US" sz="3000" dirty="0">
              <a:latin typeface="Raleway"/>
              <a:cs typeface="Calibri" panose="020F0502020204030204"/>
            </a:endParaRPr>
          </a:p>
        </p:txBody>
      </p:sp>
      <p:sp>
        <p:nvSpPr>
          <p:cNvPr id="5" name="Date Placeholder 4"/>
          <p:cNvSpPr>
            <a:spLocks noGrp="1"/>
          </p:cNvSpPr>
          <p:nvPr>
            <p:ph type="dt" sz="half" idx="10"/>
          </p:nvPr>
        </p:nvSpPr>
        <p:spPr/>
        <p:txBody>
          <a:bodyPr/>
          <a:lstStyle/>
          <a:p>
            <a:fld id="{F77E8044-B2E4-4766-86AA-B8D939C578CD}" type="datetime1">
              <a:rPr lang="en-GB" smtClean="0">
                <a:solidFill>
                  <a:prstClr val="black">
                    <a:tint val="75000"/>
                  </a:prstClr>
                </a:solidFill>
              </a:rPr>
              <a:t>16/11/2022</a:t>
            </a:fld>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40CBD55-98D6-482A-A5E1-882E8908E56A}" type="slidenum">
              <a:rPr lang="en-GB" sz="2000" dirty="0" smtClean="0">
                <a:latin typeface="Raleway"/>
              </a:rPr>
              <a:t>2</a:t>
            </a:fld>
            <a:endParaRPr lang="en-GB" sz="2000">
              <a:latin typeface="Raleway"/>
              <a:cs typeface="Calibri" panose="020F050202020403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625" y="83129"/>
            <a:ext cx="11318875" cy="564572"/>
          </a:xfrm>
        </p:spPr>
        <p:txBody>
          <a:bodyPr/>
          <a:lstStyle/>
          <a:p>
            <a:pPr algn="ctr"/>
            <a:r>
              <a:rPr lang="en-GB" sz="3400" b="1">
                <a:solidFill>
                  <a:srgbClr val="382873"/>
                </a:solidFill>
                <a:latin typeface="Raleway"/>
                <a:ea typeface="Cambria" panose="02040503050406030204"/>
                <a:sym typeface="+mn-ea"/>
              </a:rPr>
              <a:t>Definition and Measurement of PPI and Inflation (1/2)</a:t>
            </a:r>
            <a:endParaRPr lang="en-US" sz="3400">
              <a:latin typeface="Raleway"/>
            </a:endParaRPr>
          </a:p>
        </p:txBody>
      </p:sp>
      <p:sp>
        <p:nvSpPr>
          <p:cNvPr id="3" name="Content Placeholder 2"/>
          <p:cNvSpPr>
            <a:spLocks noGrp="1"/>
          </p:cNvSpPr>
          <p:nvPr>
            <p:ph idx="1"/>
          </p:nvPr>
        </p:nvSpPr>
        <p:spPr>
          <a:xfrm>
            <a:off x="276225" y="647699"/>
            <a:ext cx="11630941" cy="5477933"/>
          </a:xfrm>
        </p:spPr>
        <p:txBody>
          <a:bodyPr/>
          <a:lstStyle/>
          <a:p>
            <a:pPr marL="355600" indent="-355600">
              <a:lnSpc>
                <a:spcPct val="100000"/>
              </a:lnSpc>
              <a:spcBef>
                <a:spcPts val="0"/>
              </a:spcBef>
              <a:spcAft>
                <a:spcPts val="600"/>
              </a:spcAft>
              <a:buFont typeface="Wingdings" panose="05000000000000000000" pitchFamily="2" charset="2"/>
              <a:buChar char="§"/>
            </a:pPr>
            <a:r>
              <a:rPr lang="en-GB" sz="2600">
                <a:latin typeface="Raleway"/>
                <a:cs typeface="Times New Roman" panose="02020603050405020304"/>
              </a:rPr>
              <a:t>The Producer Price Index (PPI) measures the average change over time in the selling prices of goods and services as received by domestic producers.</a:t>
            </a:r>
            <a:endParaRPr lang="en-GB" sz="2600">
              <a:latin typeface="Calibri" panose="020F0502020204030204"/>
              <a:cs typeface="Calibri" panose="020F0502020204030204"/>
            </a:endParaRPr>
          </a:p>
          <a:p>
            <a:pPr marL="355600" indent="-355600">
              <a:lnSpc>
                <a:spcPct val="100000"/>
              </a:lnSpc>
              <a:spcBef>
                <a:spcPts val="0"/>
              </a:spcBef>
              <a:spcAft>
                <a:spcPts val="600"/>
              </a:spcAft>
              <a:buFont typeface="Wingdings" panose="05000000000000000000" pitchFamily="2" charset="2"/>
              <a:buChar char="§"/>
            </a:pPr>
            <a:endParaRPr lang="en-GB" sz="2600">
              <a:latin typeface="Raleway"/>
              <a:cs typeface="Times New Roman" panose="02020603050405020304"/>
            </a:endParaRPr>
          </a:p>
          <a:p>
            <a:pPr marL="355600" indent="-355600">
              <a:lnSpc>
                <a:spcPct val="100000"/>
              </a:lnSpc>
              <a:spcBef>
                <a:spcPts val="0"/>
              </a:spcBef>
              <a:spcAft>
                <a:spcPts val="600"/>
              </a:spcAft>
              <a:buFont typeface="Wingdings" panose="05000000000000000000" pitchFamily="2" charset="2"/>
              <a:buChar char="§"/>
            </a:pPr>
            <a:r>
              <a:rPr lang="en-GB" sz="2600">
                <a:latin typeface="Raleway"/>
                <a:cs typeface="Times New Roman" panose="02020603050405020304"/>
              </a:rPr>
              <a:t>Price collected for the computation of PPI are known as factory gate prices, which are the prices firms assign to their products.</a:t>
            </a:r>
          </a:p>
          <a:p>
            <a:pPr marL="355600" indent="-355600">
              <a:lnSpc>
                <a:spcPct val="100000"/>
              </a:lnSpc>
              <a:spcBef>
                <a:spcPts val="0"/>
              </a:spcBef>
              <a:spcAft>
                <a:spcPts val="600"/>
              </a:spcAft>
              <a:buFont typeface="Wingdings" panose="05000000000000000000" pitchFamily="2" charset="2"/>
              <a:buChar char="§"/>
            </a:pPr>
            <a:endParaRPr lang="en-GB" sz="2600">
              <a:latin typeface="Raleway"/>
              <a:ea typeface="+mn-lt"/>
              <a:cs typeface="Times New Roman" panose="02020603050405020304"/>
            </a:endParaRPr>
          </a:p>
          <a:p>
            <a:pPr marL="355600" indent="-355600">
              <a:lnSpc>
                <a:spcPct val="100000"/>
              </a:lnSpc>
              <a:spcBef>
                <a:spcPts val="0"/>
              </a:spcBef>
              <a:spcAft>
                <a:spcPts val="600"/>
              </a:spcAft>
              <a:buFont typeface="Wingdings" panose="05000000000000000000" pitchFamily="2" charset="2"/>
              <a:buChar char="§"/>
            </a:pPr>
            <a:r>
              <a:rPr lang="en-GB" sz="2600">
                <a:latin typeface="Raleway"/>
                <a:ea typeface="+mn-lt"/>
                <a:cs typeface="Times New Roman" panose="02020603050405020304"/>
              </a:rPr>
              <a:t>These prices exclude sales and excise taxes, government subsidies other costs incurred by other intermediaries and consumers</a:t>
            </a:r>
          </a:p>
          <a:p>
            <a:pPr marL="355600" indent="-355600">
              <a:lnSpc>
                <a:spcPct val="100000"/>
              </a:lnSpc>
              <a:spcBef>
                <a:spcPts val="0"/>
              </a:spcBef>
              <a:spcAft>
                <a:spcPts val="600"/>
              </a:spcAft>
              <a:buFont typeface="Wingdings" panose="05000000000000000000" pitchFamily="2" charset="2"/>
              <a:buChar char="§"/>
            </a:pPr>
            <a:endParaRPr lang="en-GB" sz="2600">
              <a:latin typeface="Raleway"/>
              <a:cs typeface="Times New Roman" panose="02020603050405020304"/>
            </a:endParaRPr>
          </a:p>
          <a:p>
            <a:pPr marL="355600" indent="-355600">
              <a:lnSpc>
                <a:spcPct val="100000"/>
              </a:lnSpc>
              <a:spcBef>
                <a:spcPts val="0"/>
              </a:spcBef>
              <a:spcAft>
                <a:spcPts val="600"/>
              </a:spcAft>
              <a:buFont typeface="Wingdings" panose="05000000000000000000" pitchFamily="2" charset="2"/>
              <a:buChar char="§"/>
            </a:pPr>
            <a:r>
              <a:rPr lang="en-GB" sz="2600">
                <a:latin typeface="Raleway"/>
                <a:cs typeface="Times New Roman" panose="02020603050405020304"/>
              </a:rPr>
              <a:t>The rate of Producer Inflation is the relative change in PPI between periods </a:t>
            </a:r>
            <a:endParaRPr lang="en-GB" sz="2600">
              <a:latin typeface="Calibri" panose="020F0502020204030204"/>
              <a:cs typeface="Calibri" panose="020F0502020204030204"/>
            </a:endParaRPr>
          </a:p>
          <a:p>
            <a:pPr marL="109855" indent="0" algn="just" fontAlgn="auto">
              <a:lnSpc>
                <a:spcPct val="150000"/>
              </a:lnSpc>
              <a:spcAft>
                <a:spcPts val="0"/>
              </a:spcAft>
              <a:buNone/>
            </a:pPr>
            <a:endParaRPr lang="en-US" sz="2600">
              <a:latin typeface="Trebuchet MS" panose="020B0603020202020204" pitchFamily="34" charset="0"/>
            </a:endParaRPr>
          </a:p>
        </p:txBody>
      </p:sp>
      <p:sp>
        <p:nvSpPr>
          <p:cNvPr id="5" name="Slide Number Placeholder 4"/>
          <p:cNvSpPr>
            <a:spLocks noGrp="1"/>
          </p:cNvSpPr>
          <p:nvPr>
            <p:ph type="sldNum" sz="quarter" idx="12"/>
          </p:nvPr>
        </p:nvSpPr>
        <p:spPr/>
        <p:txBody>
          <a:bodyPr/>
          <a:lstStyle/>
          <a:p>
            <a:pPr>
              <a:defRPr/>
            </a:pPr>
            <a:fld id="{4B08FBC5-ED23-2943-9810-ABC0351CB05B}" type="slidenum">
              <a:rPr lang="en-US" sz="2000" dirty="0" smtClean="0">
                <a:latin typeface="Raleway"/>
              </a:rPr>
              <a:t>3</a:t>
            </a:fld>
            <a:endParaRPr lang="en-US" sz="2000">
              <a:latin typeface="Raleway"/>
              <a:cs typeface="Calibri" panose="020F0502020204030204"/>
            </a:endParaRPr>
          </a:p>
        </p:txBody>
      </p:sp>
      <p:sp>
        <p:nvSpPr>
          <p:cNvPr id="6" name="Date Placeholder 5"/>
          <p:cNvSpPr>
            <a:spLocks noGrp="1"/>
          </p:cNvSpPr>
          <p:nvPr>
            <p:ph type="dt" sz="half" idx="10"/>
          </p:nvPr>
        </p:nvSpPr>
        <p:spPr/>
        <p:txBody>
          <a:bodyPr/>
          <a:lstStyle/>
          <a:p>
            <a:fld id="{C6E91242-83CB-4890-A0B2-DBC2A92DBE88}" type="datetime1">
              <a:rPr lang="en-GB" smtClean="0">
                <a:solidFill>
                  <a:prstClr val="black">
                    <a:tint val="75000"/>
                  </a:prstClr>
                </a:solidFill>
              </a:rPr>
              <a:t>16/11/2022</a:t>
            </a:fld>
            <a:endParaRPr lang="en-GB">
              <a:solidFill>
                <a:prstClr val="black">
                  <a:tint val="75000"/>
                </a:prst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625" y="83129"/>
            <a:ext cx="11327341" cy="564572"/>
          </a:xfrm>
        </p:spPr>
        <p:txBody>
          <a:bodyPr/>
          <a:lstStyle/>
          <a:p>
            <a:pPr algn="ctr"/>
            <a:r>
              <a:rPr lang="en-GB" sz="3400" b="1">
                <a:solidFill>
                  <a:srgbClr val="382873"/>
                </a:solidFill>
                <a:latin typeface="Raleway"/>
                <a:ea typeface="Cambria" panose="02040503050406030204"/>
                <a:sym typeface="+mn-ea"/>
              </a:rPr>
              <a:t>Definition and Measurement of PPI and Inflation (2/2)</a:t>
            </a:r>
            <a:endParaRPr lang="en-US" sz="3400">
              <a:latin typeface="Raleway"/>
            </a:endParaRPr>
          </a:p>
        </p:txBody>
      </p:sp>
      <p:sp>
        <p:nvSpPr>
          <p:cNvPr id="3" name="Content Placeholder 2"/>
          <p:cNvSpPr>
            <a:spLocks noGrp="1"/>
          </p:cNvSpPr>
          <p:nvPr>
            <p:ph idx="1"/>
          </p:nvPr>
        </p:nvSpPr>
        <p:spPr>
          <a:xfrm>
            <a:off x="56092" y="647699"/>
            <a:ext cx="12020407" cy="5477933"/>
          </a:xfrm>
        </p:spPr>
        <p:txBody>
          <a:bodyPr/>
          <a:lstStyle/>
          <a:p>
            <a:pPr marL="355600" indent="-355600">
              <a:lnSpc>
                <a:spcPct val="100000"/>
              </a:lnSpc>
              <a:spcBef>
                <a:spcPts val="0"/>
              </a:spcBef>
              <a:spcAft>
                <a:spcPts val="600"/>
              </a:spcAft>
              <a:buFont typeface="Wingdings" panose="05000000000000000000" pitchFamily="2" charset="2"/>
              <a:buChar char="§"/>
            </a:pPr>
            <a:r>
              <a:rPr lang="en-GB" sz="2400">
                <a:latin typeface="Raleway"/>
                <a:cs typeface="Times New Roman" panose="02020603050405020304"/>
              </a:rPr>
              <a:t>PPI computation is based on a fixed basket of products.</a:t>
            </a:r>
            <a:endParaRPr lang="en-GB" sz="2400">
              <a:latin typeface="Calibri" panose="020F0502020204030204"/>
              <a:cs typeface="Calibri" panose="020F0502020204030204"/>
            </a:endParaRPr>
          </a:p>
          <a:p>
            <a:pPr marL="355600" indent="-355600">
              <a:lnSpc>
                <a:spcPct val="100000"/>
              </a:lnSpc>
              <a:spcBef>
                <a:spcPts val="0"/>
              </a:spcBef>
              <a:spcAft>
                <a:spcPts val="600"/>
              </a:spcAft>
              <a:buFont typeface="Wingdings" panose="05000000000000000000" pitchFamily="2" charset="2"/>
              <a:buChar char="§"/>
            </a:pPr>
            <a:endParaRPr lang="en-GB" sz="2400">
              <a:latin typeface="Raleway"/>
              <a:cs typeface="Times New Roman" panose="02020603050405020304"/>
            </a:endParaRPr>
          </a:p>
          <a:p>
            <a:pPr marL="355600" indent="-355600">
              <a:lnSpc>
                <a:spcPct val="100000"/>
              </a:lnSpc>
              <a:spcBef>
                <a:spcPts val="0"/>
              </a:spcBef>
              <a:spcAft>
                <a:spcPts val="600"/>
              </a:spcAft>
              <a:buFont typeface="Wingdings" panose="05000000000000000000" pitchFamily="2" charset="2"/>
              <a:buChar char="§"/>
            </a:pPr>
            <a:r>
              <a:rPr lang="en-GB" sz="2400">
                <a:latin typeface="Raleway"/>
                <a:cs typeface="Times New Roman" panose="02020603050405020304"/>
              </a:rPr>
              <a:t>Firms are the primary source of data</a:t>
            </a:r>
          </a:p>
          <a:p>
            <a:pPr marL="355600" indent="-355600">
              <a:lnSpc>
                <a:spcPct val="100000"/>
              </a:lnSpc>
              <a:spcBef>
                <a:spcPts val="0"/>
              </a:spcBef>
              <a:spcAft>
                <a:spcPts val="600"/>
              </a:spcAft>
              <a:buFont typeface="Wingdings" panose="05000000000000000000" pitchFamily="2" charset="2"/>
              <a:buChar char="§"/>
            </a:pPr>
            <a:endParaRPr lang="en-GB" sz="2400">
              <a:latin typeface="Raleway"/>
              <a:ea typeface="+mn-lt"/>
              <a:cs typeface="Times New Roman" panose="02020603050405020304"/>
            </a:endParaRPr>
          </a:p>
          <a:p>
            <a:pPr marL="355600" indent="-355600">
              <a:lnSpc>
                <a:spcPct val="100000"/>
              </a:lnSpc>
              <a:spcBef>
                <a:spcPts val="0"/>
              </a:spcBef>
              <a:spcAft>
                <a:spcPts val="600"/>
              </a:spcAft>
              <a:buFont typeface="Wingdings" panose="05000000000000000000" pitchFamily="2" charset="2"/>
              <a:buChar char="§"/>
            </a:pPr>
            <a:r>
              <a:rPr lang="en-GB" sz="2400">
                <a:latin typeface="Raleway"/>
                <a:ea typeface="+mn-lt"/>
                <a:cs typeface="Times New Roman" panose="02020603050405020304"/>
              </a:rPr>
              <a:t>Firms are selected based on the Integrated Business Establishment Survey</a:t>
            </a:r>
          </a:p>
          <a:p>
            <a:pPr marL="355600" indent="-355600">
              <a:lnSpc>
                <a:spcPct val="100000"/>
              </a:lnSpc>
              <a:spcBef>
                <a:spcPts val="0"/>
              </a:spcBef>
              <a:spcAft>
                <a:spcPts val="600"/>
              </a:spcAft>
              <a:buFont typeface="Wingdings" panose="05000000000000000000" pitchFamily="2" charset="2"/>
              <a:buChar char="§"/>
            </a:pPr>
            <a:endParaRPr lang="en-GB" sz="2400">
              <a:latin typeface="Raleway"/>
              <a:cs typeface="Times New Roman" panose="02020603050405020304"/>
            </a:endParaRPr>
          </a:p>
          <a:p>
            <a:pPr marL="355600" indent="-355600">
              <a:lnSpc>
                <a:spcPct val="100000"/>
              </a:lnSpc>
              <a:spcBef>
                <a:spcPts val="0"/>
              </a:spcBef>
              <a:spcAft>
                <a:spcPts val="600"/>
              </a:spcAft>
              <a:buFont typeface="Wingdings" panose="05000000000000000000" pitchFamily="2" charset="2"/>
              <a:buChar char="§"/>
            </a:pPr>
            <a:r>
              <a:rPr lang="en-GB" sz="2400">
                <a:latin typeface="Raleway"/>
                <a:cs typeface="Times New Roman" panose="02020603050405020304"/>
              </a:rPr>
              <a:t>Variables for the computation of  PPI are weights, prices, quantities and products.</a:t>
            </a:r>
            <a:endParaRPr lang="en-GB" sz="2400">
              <a:latin typeface="Calibri" panose="020F0502020204030204"/>
              <a:cs typeface="Calibri" panose="020F0502020204030204"/>
            </a:endParaRPr>
          </a:p>
          <a:p>
            <a:pPr marL="355600" indent="-355600">
              <a:lnSpc>
                <a:spcPct val="100000"/>
              </a:lnSpc>
              <a:spcBef>
                <a:spcPts val="0"/>
              </a:spcBef>
              <a:spcAft>
                <a:spcPts val="600"/>
              </a:spcAft>
              <a:buFont typeface="Wingdings" panose="05000000000000000000" pitchFamily="2" charset="2"/>
              <a:buChar char="§"/>
            </a:pPr>
            <a:endParaRPr lang="en-GB" sz="2400">
              <a:latin typeface="Raleway"/>
              <a:cs typeface="Times New Roman" panose="02020603050405020304"/>
            </a:endParaRPr>
          </a:p>
          <a:p>
            <a:pPr marL="355600" indent="-355600">
              <a:lnSpc>
                <a:spcPct val="100000"/>
              </a:lnSpc>
              <a:spcBef>
                <a:spcPts val="0"/>
              </a:spcBef>
              <a:spcAft>
                <a:spcPts val="600"/>
              </a:spcAft>
              <a:buFont typeface="Wingdings" panose="05000000000000000000" pitchFamily="2" charset="2"/>
              <a:buChar char="§"/>
            </a:pPr>
            <a:r>
              <a:rPr lang="en-GB" sz="2400">
                <a:latin typeface="Raleway"/>
                <a:cs typeface="Times New Roman" panose="02020603050405020304"/>
              </a:rPr>
              <a:t>Two reference periods for the computation of PPI are the </a:t>
            </a:r>
            <a:r>
              <a:rPr lang="en-GB" sz="2400" b="1">
                <a:latin typeface="Raleway"/>
                <a:cs typeface="Times New Roman" panose="02020603050405020304"/>
              </a:rPr>
              <a:t>weight</a:t>
            </a:r>
            <a:r>
              <a:rPr lang="en-GB" sz="2400">
                <a:latin typeface="Raleway"/>
                <a:cs typeface="Times New Roman" panose="02020603050405020304"/>
              </a:rPr>
              <a:t> reference (industry and product shares) and the </a:t>
            </a:r>
            <a:r>
              <a:rPr lang="en-GB" sz="2400" b="1">
                <a:latin typeface="Raleway"/>
                <a:cs typeface="Times New Roman" panose="02020603050405020304"/>
              </a:rPr>
              <a:t>index</a:t>
            </a:r>
            <a:r>
              <a:rPr lang="en-GB" sz="2400">
                <a:latin typeface="Raleway"/>
                <a:cs typeface="Times New Roman" panose="02020603050405020304"/>
              </a:rPr>
              <a:t> reference for price comparison.</a:t>
            </a:r>
          </a:p>
          <a:p>
            <a:pPr marL="355600" indent="-355600">
              <a:lnSpc>
                <a:spcPct val="100000"/>
              </a:lnSpc>
              <a:spcBef>
                <a:spcPts val="0"/>
              </a:spcBef>
              <a:spcAft>
                <a:spcPts val="600"/>
              </a:spcAft>
              <a:buFont typeface="Wingdings" panose="05000000000000000000" pitchFamily="2" charset="2"/>
              <a:buChar char="§"/>
            </a:pPr>
            <a:endParaRPr lang="en-GB" sz="2400">
              <a:latin typeface="Raleway"/>
              <a:cs typeface="Times New Roman" panose="02020603050405020304"/>
            </a:endParaRPr>
          </a:p>
          <a:p>
            <a:pPr marL="355600" indent="-355600">
              <a:lnSpc>
                <a:spcPct val="100000"/>
              </a:lnSpc>
              <a:spcBef>
                <a:spcPts val="0"/>
              </a:spcBef>
              <a:spcAft>
                <a:spcPts val="600"/>
              </a:spcAft>
              <a:buFont typeface="Wingdings" panose="05000000000000000000" pitchFamily="2" charset="2"/>
              <a:buChar char="§"/>
            </a:pPr>
            <a:r>
              <a:rPr lang="en-GB" sz="2400">
                <a:latin typeface="Raleway"/>
                <a:cs typeface="Times New Roman" panose="02020603050405020304"/>
              </a:rPr>
              <a:t>The computation is done from a dual time perspective, monthly and annually</a:t>
            </a:r>
          </a:p>
          <a:p>
            <a:pPr marL="109855" indent="0" algn="just" fontAlgn="auto">
              <a:lnSpc>
                <a:spcPct val="150000"/>
              </a:lnSpc>
              <a:spcAft>
                <a:spcPts val="0"/>
              </a:spcAft>
              <a:buNone/>
            </a:pPr>
            <a:endParaRPr lang="en-US" sz="2400">
              <a:latin typeface="Trebuchet MS" panose="020B0603020202020204" pitchFamily="34" charset="0"/>
            </a:endParaRPr>
          </a:p>
        </p:txBody>
      </p:sp>
      <p:sp>
        <p:nvSpPr>
          <p:cNvPr id="5" name="Slide Number Placeholder 4"/>
          <p:cNvSpPr>
            <a:spLocks noGrp="1"/>
          </p:cNvSpPr>
          <p:nvPr>
            <p:ph type="sldNum" sz="quarter" idx="12"/>
          </p:nvPr>
        </p:nvSpPr>
        <p:spPr/>
        <p:txBody>
          <a:bodyPr/>
          <a:lstStyle/>
          <a:p>
            <a:pPr>
              <a:defRPr/>
            </a:pPr>
            <a:fld id="{4B08FBC5-ED23-2943-9810-ABC0351CB05B}" type="slidenum">
              <a:rPr lang="en-US" sz="2000" dirty="0" smtClean="0">
                <a:latin typeface="Raleway"/>
              </a:rPr>
              <a:t>4</a:t>
            </a:fld>
            <a:endParaRPr lang="en-US" sz="2000">
              <a:latin typeface="Raleway"/>
              <a:cs typeface="Calibri" panose="020F0502020204030204"/>
            </a:endParaRPr>
          </a:p>
        </p:txBody>
      </p:sp>
      <p:sp>
        <p:nvSpPr>
          <p:cNvPr id="6" name="Date Placeholder 5"/>
          <p:cNvSpPr>
            <a:spLocks noGrp="1"/>
          </p:cNvSpPr>
          <p:nvPr>
            <p:ph type="dt" sz="half" idx="10"/>
          </p:nvPr>
        </p:nvSpPr>
        <p:spPr/>
        <p:txBody>
          <a:bodyPr/>
          <a:lstStyle/>
          <a:p>
            <a:fld id="{C6E91242-83CB-4890-A0B2-DBC2A92DBE88}" type="datetime1">
              <a:rPr lang="en-GB" smtClean="0">
                <a:solidFill>
                  <a:prstClr val="black">
                    <a:tint val="75000"/>
                  </a:prstClr>
                </a:solidFill>
              </a:rPr>
              <a:t>16/11/2022</a:t>
            </a:fld>
            <a:endParaRPr lang="en-GB">
              <a:solidFill>
                <a:prstClr val="black">
                  <a:tint val="75000"/>
                </a:prst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5133" y="206653"/>
            <a:ext cx="10515600" cy="677837"/>
          </a:xfrm>
        </p:spPr>
        <p:txBody>
          <a:bodyPr/>
          <a:lstStyle/>
          <a:p>
            <a:pPr algn="ctr"/>
            <a:r>
              <a:rPr lang="en-US" sz="3600" b="1" dirty="0">
                <a:solidFill>
                  <a:srgbClr val="382873"/>
                </a:solidFill>
                <a:latin typeface="Raleway"/>
                <a:ea typeface="+mj-lt"/>
                <a:cs typeface="+mj-lt"/>
              </a:rPr>
              <a:t>Reference </a:t>
            </a:r>
            <a:r>
              <a:rPr lang="en-US" sz="3600" b="1" dirty="0" smtClean="0">
                <a:solidFill>
                  <a:srgbClr val="382873"/>
                </a:solidFill>
                <a:latin typeface="Raleway"/>
                <a:ea typeface="+mj-lt"/>
                <a:cs typeface="+mj-lt"/>
              </a:rPr>
              <a:t>Periods - </a:t>
            </a:r>
            <a:r>
              <a:rPr lang="en-US" sz="3600" b="1" dirty="0">
                <a:solidFill>
                  <a:srgbClr val="382873"/>
                </a:solidFill>
                <a:latin typeface="Raleway"/>
                <a:ea typeface="+mj-lt"/>
                <a:cs typeface="+mj-lt"/>
              </a:rPr>
              <a:t>PPI and </a:t>
            </a:r>
            <a:r>
              <a:rPr lang="en-US" sz="3600" b="1" dirty="0" smtClean="0">
                <a:solidFill>
                  <a:srgbClr val="382873"/>
                </a:solidFill>
                <a:latin typeface="Raleway"/>
                <a:ea typeface="+mj-lt"/>
                <a:cs typeface="+mj-lt"/>
              </a:rPr>
              <a:t>Inflation </a:t>
            </a:r>
            <a:endParaRPr lang="en-US" sz="3600" dirty="0">
              <a:latin typeface="Raleway"/>
              <a:ea typeface="+mj-lt"/>
              <a:cs typeface="+mj-lt"/>
            </a:endParaRPr>
          </a:p>
        </p:txBody>
      </p:sp>
      <p:sp>
        <p:nvSpPr>
          <p:cNvPr id="3" name="Content Placeholder 2"/>
          <p:cNvSpPr>
            <a:spLocks noGrp="1"/>
          </p:cNvSpPr>
          <p:nvPr>
            <p:ph idx="1"/>
          </p:nvPr>
        </p:nvSpPr>
        <p:spPr>
          <a:xfrm>
            <a:off x="837142" y="885032"/>
            <a:ext cx="10515600" cy="4863067"/>
          </a:xfrm>
        </p:spPr>
        <p:txBody>
          <a:bodyPr/>
          <a:lstStyle/>
          <a:p>
            <a:pPr marL="330200" indent="-355600">
              <a:lnSpc>
                <a:spcPct val="100000"/>
              </a:lnSpc>
              <a:spcBef>
                <a:spcPts val="0"/>
              </a:spcBef>
              <a:spcAft>
                <a:spcPts val="600"/>
              </a:spcAft>
              <a:buFont typeface="Wingdings" panose="05000000000000000000" pitchFamily="2" charset="2"/>
              <a:buChar char="§"/>
            </a:pPr>
            <a:r>
              <a:rPr lang="en-US" dirty="0">
                <a:latin typeface="Raleway"/>
                <a:cs typeface="Times New Roman" panose="02020603050405020304"/>
              </a:rPr>
              <a:t>Weight Reference-2019</a:t>
            </a:r>
          </a:p>
          <a:p>
            <a:pPr marL="787400" lvl="1" indent="-355600">
              <a:lnSpc>
                <a:spcPct val="100000"/>
              </a:lnSpc>
              <a:spcBef>
                <a:spcPts val="0"/>
              </a:spcBef>
              <a:spcAft>
                <a:spcPts val="600"/>
              </a:spcAft>
              <a:buFont typeface="Wingdings" panose="05000000000000000000" pitchFamily="2" charset="2"/>
              <a:buChar char="§"/>
            </a:pPr>
            <a:r>
              <a:rPr lang="en-US" sz="2800" dirty="0">
                <a:latin typeface="Raleway"/>
                <a:cs typeface="Times New Roman" panose="02020603050405020304"/>
              </a:rPr>
              <a:t>Weight reference at the industry level is based on 2019 Gross Value Output (GVO)</a:t>
            </a:r>
          </a:p>
          <a:p>
            <a:pPr marL="431800" lvl="1" indent="0">
              <a:lnSpc>
                <a:spcPct val="100000"/>
              </a:lnSpc>
              <a:spcBef>
                <a:spcPts val="0"/>
              </a:spcBef>
              <a:spcAft>
                <a:spcPts val="600"/>
              </a:spcAft>
              <a:buNone/>
            </a:pPr>
            <a:endParaRPr lang="en-US" sz="2800" dirty="0">
              <a:latin typeface="Raleway"/>
              <a:cs typeface="Times New Roman" panose="02020603050405020304"/>
            </a:endParaRPr>
          </a:p>
          <a:p>
            <a:pPr marL="787400" lvl="1" indent="-355600">
              <a:lnSpc>
                <a:spcPct val="100000"/>
              </a:lnSpc>
              <a:spcBef>
                <a:spcPts val="0"/>
              </a:spcBef>
              <a:spcAft>
                <a:spcPts val="600"/>
              </a:spcAft>
              <a:buFont typeface="Wingdings" panose="05000000000000000000" pitchFamily="2" charset="2"/>
              <a:buChar char="§"/>
            </a:pPr>
            <a:r>
              <a:rPr lang="en-US" sz="2800" dirty="0">
                <a:latin typeface="Raleway"/>
                <a:cs typeface="Times New Roman" panose="02020603050405020304"/>
              </a:rPr>
              <a:t>Selection of firms is based on the Integrated Business Establishment Survey (II)</a:t>
            </a:r>
            <a:endParaRPr lang="en-US" dirty="0"/>
          </a:p>
          <a:p>
            <a:pPr marL="787400" lvl="1" indent="-355600">
              <a:lnSpc>
                <a:spcPct val="100000"/>
              </a:lnSpc>
              <a:spcBef>
                <a:spcPts val="0"/>
              </a:spcBef>
              <a:spcAft>
                <a:spcPts val="600"/>
              </a:spcAft>
              <a:buFont typeface="Wingdings" panose="05000000000000000000" pitchFamily="2" charset="2"/>
              <a:buChar char="§"/>
            </a:pPr>
            <a:endParaRPr lang="en-US" sz="2800" dirty="0">
              <a:latin typeface="Raleway"/>
              <a:cs typeface="Times New Roman" panose="02020603050405020304"/>
            </a:endParaRPr>
          </a:p>
          <a:p>
            <a:pPr marL="330200" lvl="1" indent="-355600">
              <a:lnSpc>
                <a:spcPct val="100000"/>
              </a:lnSpc>
              <a:spcBef>
                <a:spcPts val="0"/>
              </a:spcBef>
              <a:spcAft>
                <a:spcPts val="600"/>
              </a:spcAft>
              <a:buFont typeface="Wingdings" panose="05000000000000000000" pitchFamily="2" charset="2"/>
              <a:buChar char="§"/>
            </a:pPr>
            <a:r>
              <a:rPr lang="en-US" sz="2800" dirty="0">
                <a:latin typeface="Raleway"/>
                <a:cs typeface="Times New Roman" panose="02020603050405020304"/>
              </a:rPr>
              <a:t>Index Reference (Price Comparison)– March 2020 to February 2021 =100</a:t>
            </a:r>
          </a:p>
          <a:p>
            <a:pPr marL="431800" lvl="2" indent="0">
              <a:lnSpc>
                <a:spcPct val="100000"/>
              </a:lnSpc>
              <a:spcBef>
                <a:spcPts val="0"/>
              </a:spcBef>
              <a:spcAft>
                <a:spcPts val="600"/>
              </a:spcAft>
              <a:buNone/>
            </a:pPr>
            <a:endParaRPr lang="en-US" sz="2800" dirty="0">
              <a:latin typeface="Raleway" pitchFamily="34" charset="0"/>
              <a:cs typeface="Times New Roman" panose="02020603050405020304" pitchFamily="18" charset="0"/>
            </a:endParaRPr>
          </a:p>
          <a:p>
            <a:pPr marL="0" lvl="1" indent="0">
              <a:spcBef>
                <a:spcPts val="1000"/>
              </a:spcBef>
              <a:buNone/>
            </a:pPr>
            <a:endParaRPr lang="en-US" sz="2800" dirty="0">
              <a:latin typeface="Trebuchet MS" panose="020B0603020202020204" pitchFamily="34" charset="0"/>
            </a:endParaRPr>
          </a:p>
        </p:txBody>
      </p:sp>
      <p:sp>
        <p:nvSpPr>
          <p:cNvPr id="4" name="Date Placeholder 3"/>
          <p:cNvSpPr>
            <a:spLocks noGrp="1"/>
          </p:cNvSpPr>
          <p:nvPr>
            <p:ph type="dt" sz="half" idx="10"/>
          </p:nvPr>
        </p:nvSpPr>
        <p:spPr/>
        <p:txBody>
          <a:bodyPr/>
          <a:lstStyle/>
          <a:p>
            <a:fld id="{3BFF9636-028C-4C4F-8FA6-38B9814C9FA1}" type="datetime1">
              <a:rPr lang="en-GB" smtClean="0">
                <a:solidFill>
                  <a:prstClr val="black">
                    <a:tint val="75000"/>
                  </a:prstClr>
                </a:solidFill>
              </a:rPr>
              <a:t>16/11/2022</a:t>
            </a:fld>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40CBD55-98D6-482A-A5E1-882E8908E56A}" type="slidenum">
              <a:rPr lang="en-GB" sz="2000" dirty="0" smtClean="0">
                <a:latin typeface="Raleway"/>
              </a:rPr>
              <a:t>5</a:t>
            </a:fld>
            <a:endParaRPr lang="en-GB" sz="2000">
              <a:latin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1267" y="144992"/>
            <a:ext cx="10532533" cy="530205"/>
          </a:xfrm>
        </p:spPr>
        <p:txBody>
          <a:bodyPr/>
          <a:lstStyle/>
          <a:p>
            <a:pPr algn="ctr"/>
            <a:r>
              <a:rPr lang="en-US" sz="3600" b="1" dirty="0" smtClean="0">
                <a:solidFill>
                  <a:srgbClr val="382873"/>
                </a:solidFill>
                <a:latin typeface="Raleway"/>
                <a:ea typeface="Cambria" panose="02040503050406030204"/>
              </a:rPr>
              <a:t>PPI Weights </a:t>
            </a:r>
            <a:endParaRPr lang="en-US" sz="3600" dirty="0">
              <a:latin typeface="Raleway"/>
            </a:endParaRPr>
          </a:p>
        </p:txBody>
      </p:sp>
      <p:sp>
        <p:nvSpPr>
          <p:cNvPr id="3" name="Date Placeholder 2"/>
          <p:cNvSpPr>
            <a:spLocks noGrp="1"/>
          </p:cNvSpPr>
          <p:nvPr>
            <p:ph type="dt" sz="half" idx="10"/>
          </p:nvPr>
        </p:nvSpPr>
        <p:spPr/>
        <p:txBody>
          <a:bodyPr/>
          <a:lstStyle/>
          <a:p>
            <a:fld id="{1636B509-9ED5-4C1F-88D4-3B4221C4F4B8}" type="datetime1">
              <a:rPr lang="en-GB" smtClean="0">
                <a:solidFill>
                  <a:prstClr val="black">
                    <a:tint val="75000"/>
                  </a:prstClr>
                </a:solidFill>
              </a:rPr>
              <a:t>16/11/2022</a:t>
            </a:fld>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40CBD55-98D6-482A-A5E1-882E8908E56A}" type="slidenum">
              <a:rPr lang="en-GB" sz="2000" smtClean="0">
                <a:latin typeface="Raleway"/>
              </a:rPr>
              <a:t>6</a:t>
            </a:fld>
            <a:endParaRPr lang="en-GB" sz="2000">
              <a:latin typeface="Raleway"/>
              <a:cs typeface="Calibri" panose="020F0502020204030204"/>
            </a:endParaRPr>
          </a:p>
        </p:txBody>
      </p:sp>
      <p:pic>
        <p:nvPicPr>
          <p:cNvPr id="13" name="Picture 12" descr="Text&#10;&#10;Description automatically generated"/>
          <p:cNvPicPr>
            <a:picLocks noChangeAspect="1"/>
          </p:cNvPicPr>
          <p:nvPr/>
        </p:nvPicPr>
        <p:blipFill>
          <a:blip r:embed="rId3"/>
          <a:stretch>
            <a:fillRect/>
          </a:stretch>
        </p:blipFill>
        <p:spPr>
          <a:xfrm>
            <a:off x="-8467" y="410094"/>
            <a:ext cx="12192000" cy="585893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2967" y="275662"/>
            <a:ext cx="11506200" cy="552150"/>
          </a:xfrm>
        </p:spPr>
        <p:txBody>
          <a:bodyPr/>
          <a:lstStyle/>
          <a:p>
            <a:pPr algn="ctr"/>
            <a:r>
              <a:rPr lang="en-CA" sz="3600" b="1" dirty="0">
                <a:solidFill>
                  <a:srgbClr val="382873"/>
                </a:solidFill>
                <a:latin typeface="Raleway"/>
                <a:ea typeface="Cambria" panose="02040503050406030204"/>
              </a:rPr>
              <a:t>Producer Price Index and Producer Inflation for </a:t>
            </a:r>
            <a:r>
              <a:rPr lang="en-CA" sz="3600" b="1" dirty="0" smtClean="0">
                <a:solidFill>
                  <a:srgbClr val="382873"/>
                </a:solidFill>
                <a:latin typeface="Raleway"/>
                <a:ea typeface="Cambria" panose="02040503050406030204"/>
              </a:rPr>
              <a:t>October </a:t>
            </a:r>
            <a:r>
              <a:rPr lang="en-CA" sz="3600" b="1" dirty="0">
                <a:solidFill>
                  <a:srgbClr val="382873"/>
                </a:solidFill>
                <a:latin typeface="Raleway"/>
                <a:ea typeface="Cambria" panose="02040503050406030204"/>
              </a:rPr>
              <a:t>2022</a:t>
            </a:r>
            <a:endParaRPr lang="en-US" sz="3600" b="1" dirty="0">
              <a:solidFill>
                <a:srgbClr val="382873"/>
              </a:solidFill>
              <a:latin typeface="Raleway"/>
              <a:ea typeface="Cambria" panose="02040503050406030204"/>
            </a:endParaRPr>
          </a:p>
        </p:txBody>
      </p:sp>
      <p:sp>
        <p:nvSpPr>
          <p:cNvPr id="6" name="Content Placeholder 7"/>
          <p:cNvSpPr txBox="1">
            <a:spLocks noGrp="1"/>
          </p:cNvSpPr>
          <p:nvPr>
            <p:ph sz="half" idx="1"/>
          </p:nvPr>
        </p:nvSpPr>
        <p:spPr>
          <a:xfrm>
            <a:off x="19641" y="1134958"/>
            <a:ext cx="4317261" cy="4407996"/>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705" indent="-179705">
              <a:lnSpc>
                <a:spcPct val="100000"/>
              </a:lnSpc>
              <a:spcBef>
                <a:spcPts val="0"/>
              </a:spcBef>
              <a:spcAft>
                <a:spcPts val="600"/>
              </a:spcAft>
              <a:buSzPct val="100000"/>
              <a:buFont typeface="Wingdings" panose="05000000000000000000" pitchFamily="2" charset="2"/>
              <a:buChar char="§"/>
            </a:pPr>
            <a:r>
              <a:rPr lang="en-US" altLang="en-GB" dirty="0">
                <a:latin typeface="Raleway"/>
                <a:cs typeface="Times New Roman" panose="02020603050405020304"/>
              </a:rPr>
              <a:t>Year-on-year inflation rate at factory gate prices for all goods and services</a:t>
            </a:r>
            <a:r>
              <a:rPr lang="en-US" altLang="en-GB" b="1" dirty="0">
                <a:latin typeface="Raleway"/>
                <a:cs typeface="Times New Roman" panose="02020603050405020304"/>
              </a:rPr>
              <a:t> </a:t>
            </a:r>
            <a:r>
              <a:rPr lang="en-US" altLang="en-GB" dirty="0">
                <a:latin typeface="Raleway"/>
                <a:cs typeface="Times New Roman" panose="02020603050405020304"/>
              </a:rPr>
              <a:t>was </a:t>
            </a:r>
            <a:r>
              <a:rPr lang="en-US" altLang="en-GB" dirty="0" smtClean="0">
                <a:latin typeface="Raleway"/>
                <a:cs typeface="Times New Roman" panose="02020603050405020304"/>
              </a:rPr>
              <a:t>65.2 </a:t>
            </a:r>
            <a:r>
              <a:rPr lang="en-US" altLang="en-GB" dirty="0">
                <a:latin typeface="Raleway"/>
                <a:cs typeface="Times New Roman" panose="02020603050405020304"/>
              </a:rPr>
              <a:t>% in </a:t>
            </a:r>
            <a:r>
              <a:rPr lang="en-US" altLang="en-GB" dirty="0" smtClean="0">
                <a:latin typeface="Raleway"/>
                <a:cs typeface="Times New Roman" panose="02020603050405020304"/>
              </a:rPr>
              <a:t>October 2022</a:t>
            </a:r>
            <a:r>
              <a:rPr lang="en-GB" dirty="0">
                <a:latin typeface="Raleway"/>
                <a:cs typeface="Times New Roman" panose="02020603050405020304"/>
              </a:rPr>
              <a:t>.</a:t>
            </a:r>
          </a:p>
          <a:p>
            <a:pPr marL="179705" indent="-179705">
              <a:lnSpc>
                <a:spcPct val="100000"/>
              </a:lnSpc>
              <a:spcBef>
                <a:spcPts val="0"/>
              </a:spcBef>
              <a:spcAft>
                <a:spcPts val="600"/>
              </a:spcAft>
              <a:buSzPct val="100000"/>
              <a:buFont typeface="Wingdings" panose="05000000000000000000" pitchFamily="2" charset="2"/>
              <a:buChar char="§"/>
            </a:pPr>
            <a:endParaRPr lang="en-GB" dirty="0">
              <a:latin typeface="Raleway"/>
              <a:cs typeface="Times New Roman" panose="02020603050405020304"/>
            </a:endParaRPr>
          </a:p>
          <a:p>
            <a:pPr marL="179705" indent="-179705">
              <a:lnSpc>
                <a:spcPct val="100000"/>
              </a:lnSpc>
              <a:spcBef>
                <a:spcPts val="0"/>
              </a:spcBef>
              <a:spcAft>
                <a:spcPts val="600"/>
              </a:spcAft>
              <a:buSzPct val="100000"/>
              <a:buFont typeface="Wingdings" panose="05000000000000000000" pitchFamily="2" charset="2"/>
              <a:buChar char="§"/>
            </a:pPr>
            <a:r>
              <a:rPr lang="en-US" altLang="en-GB" dirty="0">
                <a:latin typeface="Raleway" pitchFamily="34" charset="0"/>
                <a:cs typeface="Times New Roman" panose="02020603050405020304" pitchFamily="18" charset="0"/>
              </a:rPr>
              <a:t>The monthly change rate was </a:t>
            </a:r>
            <a:r>
              <a:rPr lang="en-US" altLang="en-GB" dirty="0" smtClean="0">
                <a:latin typeface="Raleway" pitchFamily="34" charset="0"/>
                <a:cs typeface="Times New Roman" panose="02020603050405020304" pitchFamily="18" charset="0"/>
              </a:rPr>
              <a:t>15.4%.</a:t>
            </a:r>
            <a:endParaRPr lang="en-GB" dirty="0">
              <a:latin typeface="Raleway" pitchFamily="34" charset="0"/>
              <a:cs typeface="Times New Roman" panose="02020603050405020304" pitchFamily="18" charset="0"/>
            </a:endParaRPr>
          </a:p>
          <a:p>
            <a:pPr marL="179705" indent="-179705">
              <a:lnSpc>
                <a:spcPct val="100000"/>
              </a:lnSpc>
              <a:spcBef>
                <a:spcPts val="0"/>
              </a:spcBef>
              <a:spcAft>
                <a:spcPts val="600"/>
              </a:spcAft>
              <a:buSzPct val="100000"/>
              <a:buFont typeface="Wingdings" panose="05000000000000000000" pitchFamily="2" charset="2"/>
              <a:buChar char="§"/>
            </a:pPr>
            <a:endParaRPr lang="en-GB" dirty="0">
              <a:latin typeface="Trebuchet MS" panose="020B0603020202020204" pitchFamily="34" charset="0"/>
              <a:ea typeface="Calibri" panose="020F0502020204030204" charset="0"/>
              <a:cs typeface="Times New Roman" panose="02020603050405020304" pitchFamily="18" charset="0"/>
            </a:endParaRPr>
          </a:p>
          <a:p>
            <a:pPr marL="179705" indent="-179705">
              <a:lnSpc>
                <a:spcPct val="100000"/>
              </a:lnSpc>
              <a:spcBef>
                <a:spcPts val="0"/>
              </a:spcBef>
              <a:spcAft>
                <a:spcPts val="600"/>
              </a:spcAft>
              <a:buSzPct val="100000"/>
              <a:buNone/>
            </a:pPr>
            <a:endParaRPr lang="en-GB" dirty="0">
              <a:latin typeface="Trebuchet MS" panose="020B0603020202020204" pitchFamily="34" charset="0"/>
              <a:ea typeface="Calibri" panose="020F0502020204030204" charset="0"/>
              <a:cs typeface="Times New Roman" panose="02020603050405020304" pitchFamily="18" charset="0"/>
            </a:endParaRPr>
          </a:p>
        </p:txBody>
      </p:sp>
      <p:graphicFrame>
        <p:nvGraphicFramePr>
          <p:cNvPr id="8" name="Tabel 2"/>
          <p:cNvGraphicFramePr>
            <a:graphicFrameLocks noGrp="1"/>
          </p:cNvGraphicFramePr>
          <p:nvPr>
            <p:ph sz="half" idx="2"/>
            <p:extLst>
              <p:ext uri="{D42A27DB-BD31-4B8C-83A1-F6EECF244321}">
                <p14:modId xmlns:p14="http://schemas.microsoft.com/office/powerpoint/2010/main" val="1596685733"/>
              </p:ext>
            </p:extLst>
          </p:nvPr>
        </p:nvGraphicFramePr>
        <p:xfrm>
          <a:off x="4336902" y="1072815"/>
          <a:ext cx="7510700" cy="4540001"/>
        </p:xfrm>
        <a:graphic>
          <a:graphicData uri="http://schemas.openxmlformats.org/drawingml/2006/table">
            <a:tbl>
              <a:tblPr firstRow="1" bandRow="1">
                <a:tableStyleId>{BDBED569-4797-4DF1-A0F4-6AAB3CD982D8}</a:tableStyleId>
              </a:tblPr>
              <a:tblGrid>
                <a:gridCol w="1807320"/>
                <a:gridCol w="3025297"/>
                <a:gridCol w="1413291"/>
                <a:gridCol w="1264792"/>
              </a:tblGrid>
              <a:tr h="641684">
                <a:tc rowSpan="2">
                  <a:txBody>
                    <a:bodyPr/>
                    <a:lstStyle/>
                    <a:p>
                      <a:pPr algn="ctr"/>
                      <a:r>
                        <a:rPr lang="en-US" altLang="en-GB" sz="2800" dirty="0"/>
                        <a:t>Month</a:t>
                      </a:r>
                      <a:endParaRPr lang="en-GB" sz="2800" dirty="0"/>
                    </a:p>
                  </a:txBody>
                  <a:tcPr/>
                </a:tc>
                <a:tc rowSpan="2">
                  <a:txBody>
                    <a:bodyPr/>
                    <a:lstStyle/>
                    <a:p>
                      <a:pPr algn="ctr"/>
                      <a:r>
                        <a:rPr lang="en-US" altLang="en-GB" sz="2800"/>
                        <a:t>PPI</a:t>
                      </a:r>
                      <a:endParaRPr lang="en-GB" sz="2800"/>
                    </a:p>
                    <a:p>
                      <a:pPr algn="ctr"/>
                      <a:r>
                        <a:rPr lang="en-GB" sz="2800"/>
                        <a:t>(03/</a:t>
                      </a:r>
                      <a:r>
                        <a:rPr lang="en-US" altLang="en-GB" sz="2800"/>
                        <a:t>2020-02/2021</a:t>
                      </a:r>
                      <a:r>
                        <a:rPr lang="en-GB" sz="2800"/>
                        <a:t> =100)</a:t>
                      </a:r>
                    </a:p>
                  </a:txBody>
                  <a:tcPr/>
                </a:tc>
                <a:tc gridSpan="2">
                  <a:txBody>
                    <a:bodyPr/>
                    <a:lstStyle/>
                    <a:p>
                      <a:pPr algn="ctr"/>
                      <a:r>
                        <a:rPr lang="en-US" altLang="en-GB" sz="2800"/>
                        <a:t>Inflation</a:t>
                      </a:r>
                      <a:endParaRPr lang="en-GB" sz="2800"/>
                    </a:p>
                  </a:txBody>
                  <a:tcPr/>
                </a:tc>
                <a:tc hMerge="1">
                  <a:txBody>
                    <a:bodyPr/>
                    <a:lstStyle/>
                    <a:p>
                      <a:endParaRPr lang="en-US"/>
                    </a:p>
                  </a:txBody>
                  <a:tcPr marL="0" marR="0" marT="0" marB="0" horzOverflow="overflow"/>
                </a:tc>
              </a:tr>
              <a:tr h="541421">
                <a:tc vMerge="1">
                  <a:txBody>
                    <a:bodyPr/>
                    <a:lstStyle/>
                    <a:p>
                      <a:endParaRPr lang="en-US"/>
                    </a:p>
                  </a:txBody>
                  <a:tcPr marL="0" marR="0" marT="0" marB="0" horzOverflow="overflow"/>
                </a:tc>
                <a:tc vMerge="1">
                  <a:txBody>
                    <a:bodyPr/>
                    <a:lstStyle/>
                    <a:p>
                      <a:endParaRPr lang="en-US"/>
                    </a:p>
                  </a:txBody>
                  <a:tcPr marL="0" marR="0" marT="0" marB="0" horzOverflow="overflow"/>
                </a:tc>
                <a:tc>
                  <a:txBody>
                    <a:bodyPr/>
                    <a:lstStyle/>
                    <a:p>
                      <a:pPr algn="ctr"/>
                      <a:r>
                        <a:rPr lang="en-US" altLang="en-GB" sz="2800"/>
                        <a:t>Monthly</a:t>
                      </a:r>
                      <a:endParaRPr lang="en-GB" sz="2800"/>
                    </a:p>
                  </a:txBody>
                  <a:tcPr/>
                </a:tc>
                <a:tc>
                  <a:txBody>
                    <a:bodyPr/>
                    <a:lstStyle/>
                    <a:p>
                      <a:pPr algn="ctr"/>
                      <a:r>
                        <a:rPr lang="en-GB" sz="2800"/>
                        <a:t>   </a:t>
                      </a:r>
                      <a:r>
                        <a:rPr lang="en-US" altLang="en-GB" sz="2800"/>
                        <a:t>Yearly</a:t>
                      </a:r>
                      <a:endParaRPr lang="en-GB" sz="2800"/>
                    </a:p>
                  </a:txBody>
                  <a:tcPr/>
                </a:tc>
              </a:tr>
              <a:tr h="741947">
                <a:tc>
                  <a:txBody>
                    <a:bodyPr/>
                    <a:lstStyle/>
                    <a:p>
                      <a:pPr lvl="0" algn="r">
                        <a:buNone/>
                      </a:pPr>
                      <a:r>
                        <a:rPr lang="en-US" altLang="en-GB" sz="2800" u="none" strike="noStrike" kern="1200" baseline="0" dirty="0" smtClean="0"/>
                        <a:t>Oct. </a:t>
                      </a:r>
                      <a:r>
                        <a:rPr lang="en-US" altLang="en-GB" sz="2800" u="none" strike="noStrike" kern="1200" baseline="0" dirty="0"/>
                        <a:t>2021</a:t>
                      </a:r>
                    </a:p>
                  </a:txBody>
                  <a:tcPr/>
                </a:tc>
                <a:tc>
                  <a:txBody>
                    <a:bodyPr/>
                    <a:lstStyle/>
                    <a:p>
                      <a:pPr lvl="0" algn="r">
                        <a:buNone/>
                      </a:pPr>
                      <a:r>
                        <a:rPr lang="en-US" altLang="en-GB" sz="2800" u="none" strike="noStrike" dirty="0"/>
                        <a:t>        </a:t>
                      </a:r>
                      <a:r>
                        <a:rPr lang="en-US" altLang="en-GB" sz="2800" u="none" strike="noStrike" dirty="0" smtClean="0"/>
                        <a:t>112.2</a:t>
                      </a:r>
                      <a:endParaRPr lang="en-US" altLang="en-GB" sz="2800" u="none" strike="noStrike" dirty="0"/>
                    </a:p>
                  </a:txBody>
                  <a:tcPr marL="9524" marR="9524" marT="9524" marB="0"/>
                </a:tc>
                <a:tc>
                  <a:txBody>
                    <a:bodyPr/>
                    <a:lstStyle/>
                    <a:p>
                      <a:pPr lvl="0" algn="r">
                        <a:buNone/>
                      </a:pPr>
                      <a:r>
                        <a:rPr lang="en-US" altLang="en-GB" sz="2800" u="none" strike="noStrike"/>
                        <a:t>-</a:t>
                      </a:r>
                    </a:p>
                  </a:txBody>
                  <a:tcPr marL="9524" marR="9524" marT="9524" marB="0"/>
                </a:tc>
                <a:tc>
                  <a:txBody>
                    <a:bodyPr/>
                    <a:lstStyle/>
                    <a:p>
                      <a:pPr lvl="0" algn="ctr">
                        <a:buNone/>
                      </a:pPr>
                      <a:r>
                        <a:rPr lang="en-US" altLang="en-GB" sz="2800" u="none" strike="noStrike"/>
                        <a:t>-</a:t>
                      </a:r>
                    </a:p>
                  </a:txBody>
                  <a:tcPr marL="9524" marR="9524" marT="9524" marB="0"/>
                </a:tc>
              </a:tr>
              <a:tr h="959833">
                <a:tc>
                  <a:txBody>
                    <a:bodyPr/>
                    <a:lstStyle/>
                    <a:p>
                      <a:pPr algn="r"/>
                      <a:r>
                        <a:rPr lang="en-US" altLang="en-GB" sz="2800" u="none" strike="noStrike" kern="1200" baseline="0" dirty="0" smtClean="0"/>
                        <a:t>Sept. </a:t>
                      </a:r>
                      <a:r>
                        <a:rPr lang="en-US" altLang="en-GB" sz="2800" u="none" strike="noStrike" kern="1200" baseline="0" dirty="0"/>
                        <a:t>2022</a:t>
                      </a:r>
                    </a:p>
                  </a:txBody>
                  <a:tcPr/>
                </a:tc>
                <a:tc>
                  <a:txBody>
                    <a:bodyPr/>
                    <a:lstStyle/>
                    <a:p>
                      <a:pPr algn="r" fontAlgn="b"/>
                      <a:r>
                        <a:rPr lang="en-US" altLang="en-GB" sz="2800" u="none" strike="noStrike" dirty="0"/>
                        <a:t>       </a:t>
                      </a:r>
                      <a:r>
                        <a:rPr lang="en-US" altLang="en-GB" sz="2800" u="none" strike="noStrike" dirty="0" smtClean="0"/>
                        <a:t>160.6</a:t>
                      </a:r>
                      <a:endParaRPr lang="en-US" altLang="en-GB" sz="2800" u="none" strike="noStrike" dirty="0"/>
                    </a:p>
                  </a:txBody>
                  <a:tcPr marL="9525" marR="9525" marT="9525" marB="0"/>
                </a:tc>
                <a:tc>
                  <a:txBody>
                    <a:bodyPr/>
                    <a:lstStyle/>
                    <a:p>
                      <a:pPr algn="r" fontAlgn="b"/>
                      <a:r>
                        <a:rPr lang="en-US" altLang="en-GB" sz="2800" u="none" strike="noStrike" dirty="0" smtClean="0"/>
                        <a:t>5.3</a:t>
                      </a:r>
                      <a:r>
                        <a:rPr lang="en-US" altLang="en-GB" sz="2800" u="none" strike="noStrike" dirty="0"/>
                        <a:t>     </a:t>
                      </a:r>
                    </a:p>
                  </a:txBody>
                  <a:tcPr marL="9525" marR="9525" marT="9525" marB="0"/>
                </a:tc>
                <a:tc>
                  <a:txBody>
                    <a:bodyPr/>
                    <a:lstStyle/>
                    <a:p>
                      <a:pPr algn="ctr" fontAlgn="b"/>
                      <a:r>
                        <a:rPr lang="en-US" altLang="en-GB" sz="2800" u="none" strike="noStrike" dirty="0" smtClean="0"/>
                        <a:t>45.9</a:t>
                      </a:r>
                      <a:endParaRPr lang="en-US" altLang="en-GB" sz="2800" u="none" strike="noStrike" dirty="0"/>
                    </a:p>
                  </a:txBody>
                  <a:tcPr marL="9525" marR="9525" marT="9525" marB="0"/>
                </a:tc>
              </a:tr>
              <a:tr h="592666">
                <a:tc>
                  <a:txBody>
                    <a:bodyPr/>
                    <a:lstStyle/>
                    <a:p>
                      <a:pPr algn="r"/>
                      <a:r>
                        <a:rPr lang="en-US" altLang="en-GB" sz="2800" u="none" strike="noStrike" kern="1200" baseline="0" dirty="0" smtClean="0"/>
                        <a:t>Oct. </a:t>
                      </a:r>
                      <a:r>
                        <a:rPr lang="en-US" altLang="en-GB" sz="2800" u="none" strike="noStrike" kern="1200" baseline="0" dirty="0"/>
                        <a:t>2022</a:t>
                      </a:r>
                    </a:p>
                  </a:txBody>
                  <a:tcPr/>
                </a:tc>
                <a:tc>
                  <a:txBody>
                    <a:bodyPr/>
                    <a:lstStyle/>
                    <a:p>
                      <a:pPr marL="0" marR="0" algn="r">
                        <a:spcBef>
                          <a:spcPts val="0"/>
                        </a:spcBef>
                        <a:spcAft>
                          <a:spcPts val="0"/>
                        </a:spcAft>
                      </a:pPr>
                      <a:r>
                        <a:rPr lang="en-US" altLang="en-GB" sz="2800" u="none" strike="noStrike" kern="1200" dirty="0" smtClean="0"/>
                        <a:t>p185.4</a:t>
                      </a:r>
                      <a:endParaRPr lang="en-US" altLang="en-GB" sz="2800" u="none" strike="noStrike" kern="1200" dirty="0"/>
                    </a:p>
                  </a:txBody>
                  <a:tcPr marL="68580" marR="68580" marT="0" marB="0"/>
                </a:tc>
                <a:tc>
                  <a:txBody>
                    <a:bodyPr/>
                    <a:lstStyle/>
                    <a:p>
                      <a:pPr marL="0" marR="0" algn="r">
                        <a:spcBef>
                          <a:spcPts val="0"/>
                        </a:spcBef>
                        <a:spcAft>
                          <a:spcPts val="0"/>
                        </a:spcAft>
                      </a:pPr>
                      <a:r>
                        <a:rPr lang="en-US" altLang="en-GB" sz="2800" u="none" strike="noStrike" kern="1200" dirty="0" smtClean="0"/>
                        <a:t>p15.4</a:t>
                      </a:r>
                      <a:r>
                        <a:rPr lang="en-US" altLang="en-GB" sz="2800" u="none" strike="noStrike" kern="1200" dirty="0"/>
                        <a:t>  </a:t>
                      </a:r>
                    </a:p>
                  </a:txBody>
                  <a:tcPr marL="68580" marR="68580" marT="0" marB="0"/>
                </a:tc>
                <a:tc>
                  <a:txBody>
                    <a:bodyPr/>
                    <a:lstStyle/>
                    <a:p>
                      <a:pPr marL="0" marR="0" algn="ctr">
                        <a:spcBef>
                          <a:spcPts val="0"/>
                        </a:spcBef>
                        <a:spcAft>
                          <a:spcPts val="0"/>
                        </a:spcAft>
                      </a:pPr>
                      <a:r>
                        <a:rPr lang="en-US" altLang="en-GB" sz="2800" u="none" strike="noStrike" kern="1200" dirty="0" smtClean="0"/>
                        <a:t>p65.2</a:t>
                      </a:r>
                      <a:r>
                        <a:rPr lang="en-US" altLang="en-GB" sz="2800" u="none" strike="noStrike" kern="1200" dirty="0"/>
                        <a:t>   </a:t>
                      </a:r>
                    </a:p>
                  </a:txBody>
                  <a:tcPr marL="68580" marR="68580" marT="0" marB="0"/>
                </a:tc>
              </a:tr>
              <a:tr h="658991">
                <a:tc gridSpan="4">
                  <a:txBody>
                    <a:bodyPr/>
                    <a:lstStyle/>
                    <a:p>
                      <a:pPr algn="r"/>
                      <a:r>
                        <a:rPr lang="en-GB" sz="2000" dirty="0"/>
                        <a:t>p = provisional</a:t>
                      </a:r>
                    </a:p>
                  </a:txBody>
                  <a:tcP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r>
            </a:tbl>
          </a:graphicData>
        </a:graphic>
      </p:graphicFrame>
      <p:sp>
        <p:nvSpPr>
          <p:cNvPr id="3" name="Date Placeholder 2"/>
          <p:cNvSpPr>
            <a:spLocks noGrp="1"/>
          </p:cNvSpPr>
          <p:nvPr>
            <p:ph type="dt" sz="half" idx="10"/>
          </p:nvPr>
        </p:nvSpPr>
        <p:spPr/>
        <p:txBody>
          <a:bodyPr/>
          <a:lstStyle/>
          <a:p>
            <a:fld id="{04C0C49E-5FCC-403B-B113-4416218E48A1}" type="datetime1">
              <a:rPr lang="en-GB" smtClean="0">
                <a:solidFill>
                  <a:prstClr val="black">
                    <a:tint val="75000"/>
                  </a:prstClr>
                </a:solidFill>
              </a:rPr>
              <a:t>16/11/2022</a:t>
            </a:fld>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40CBD55-98D6-482A-A5E1-882E8908E56A}" type="slidenum">
              <a:rPr lang="en-GB" sz="2000" dirty="0" smtClean="0">
                <a:latin typeface="Raleway"/>
              </a:rPr>
              <a:t>7</a:t>
            </a:fld>
            <a:endParaRPr lang="en-GB" sz="2000">
              <a:latin typeface="Raleway"/>
              <a:cs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838200" y="0"/>
            <a:ext cx="10515600" cy="1325563"/>
          </a:xfrm>
        </p:spPr>
        <p:txBody>
          <a:bodyPr/>
          <a:lstStyle/>
          <a:p>
            <a:pPr algn="ctr"/>
            <a:r>
              <a:rPr lang="en-CA" sz="3600" b="1">
                <a:solidFill>
                  <a:srgbClr val="382873"/>
                </a:solidFill>
                <a:latin typeface="Trebuchet MS" panose="020B0603020202020204" pitchFamily="34" charset="0"/>
                <a:ea typeface="Cambria" panose="02040503050406030204"/>
                <a:cs typeface="Trebuchet MS" panose="020B0603020202020204" pitchFamily="34" charset="0"/>
              </a:rPr>
              <a:t>Disaggregation of the 2022 Producer Inflation by Sectors</a:t>
            </a:r>
          </a:p>
        </p:txBody>
      </p:sp>
      <p:sp>
        <p:nvSpPr>
          <p:cNvPr id="2" name="Date Placeholder 1"/>
          <p:cNvSpPr>
            <a:spLocks noGrp="1"/>
          </p:cNvSpPr>
          <p:nvPr>
            <p:ph type="dt" sz="half" idx="10"/>
          </p:nvPr>
        </p:nvSpPr>
        <p:spPr/>
        <p:txBody>
          <a:bodyPr/>
          <a:lstStyle/>
          <a:p>
            <a:fld id="{37750805-AA5B-4F21-A02E-EFD73AB1FC7D}" type="datetime1">
              <a:rPr lang="en-GB" smtClean="0">
                <a:solidFill>
                  <a:prstClr val="black">
                    <a:tint val="75000"/>
                  </a:prstClr>
                </a:solidFill>
              </a:rPr>
              <a:t>16/11/2022</a:t>
            </a:fld>
            <a:endParaRPr lang="en-GB">
              <a:solidFill>
                <a:prstClr val="black">
                  <a:tint val="75000"/>
                </a:prstClr>
              </a:solidFill>
            </a:endParaRPr>
          </a:p>
        </p:txBody>
      </p:sp>
      <p:sp>
        <p:nvSpPr>
          <p:cNvPr id="3" name="Slide Number Placeholder 2"/>
          <p:cNvSpPr>
            <a:spLocks noGrp="1"/>
          </p:cNvSpPr>
          <p:nvPr>
            <p:ph type="sldNum" sz="quarter" idx="12"/>
          </p:nvPr>
        </p:nvSpPr>
        <p:spPr/>
        <p:txBody>
          <a:bodyPr/>
          <a:lstStyle/>
          <a:p>
            <a:fld id="{E40CBD55-98D6-482A-A5E1-882E8908E56A}" type="slidenum">
              <a:rPr lang="en-GB" sz="2000" dirty="0" smtClean="0">
                <a:latin typeface="Raleway"/>
              </a:rPr>
              <a:t>8</a:t>
            </a:fld>
            <a:endParaRPr lang="en-GB" sz="2000">
              <a:latin typeface="Raleway"/>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52706770"/>
              </p:ext>
            </p:extLst>
          </p:nvPr>
        </p:nvGraphicFramePr>
        <p:xfrm>
          <a:off x="1152145" y="1326515"/>
          <a:ext cx="9741916" cy="468757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CA" sz="2800" b="1">
                <a:solidFill>
                  <a:srgbClr val="382873"/>
                </a:solidFill>
                <a:latin typeface="Century Gothic" panose="020B0502020202020204" charset="0"/>
                <a:ea typeface="Cambria" panose="02040503050406030204"/>
                <a:cs typeface="Century Gothic" panose="020B0502020202020204" charset="0"/>
              </a:rPr>
              <a:t>Disaggregation of the 2022 Producer Inflation by Sub-Sectors</a:t>
            </a:r>
          </a:p>
        </p:txBody>
      </p:sp>
      <p:sp>
        <p:nvSpPr>
          <p:cNvPr id="2" name="Date Placeholder 1"/>
          <p:cNvSpPr>
            <a:spLocks noGrp="1"/>
          </p:cNvSpPr>
          <p:nvPr>
            <p:ph type="dt" sz="half" idx="10"/>
          </p:nvPr>
        </p:nvSpPr>
        <p:spPr/>
        <p:txBody>
          <a:bodyPr/>
          <a:lstStyle/>
          <a:p>
            <a:fld id="{37750805-AA5B-4F21-A02E-EFD73AB1FC7D}" type="datetime1">
              <a:rPr lang="en-GB" smtClean="0">
                <a:solidFill>
                  <a:prstClr val="black">
                    <a:tint val="75000"/>
                  </a:prstClr>
                </a:solidFill>
              </a:rPr>
              <a:t>16/11/2022</a:t>
            </a:fld>
            <a:endParaRPr lang="en-GB">
              <a:solidFill>
                <a:prstClr val="black">
                  <a:tint val="75000"/>
                </a:prstClr>
              </a:solidFill>
            </a:endParaRPr>
          </a:p>
        </p:txBody>
      </p:sp>
      <p:sp>
        <p:nvSpPr>
          <p:cNvPr id="3" name="Slide Number Placeholder 2"/>
          <p:cNvSpPr>
            <a:spLocks noGrp="1"/>
          </p:cNvSpPr>
          <p:nvPr>
            <p:ph type="sldNum" sz="quarter" idx="12"/>
          </p:nvPr>
        </p:nvSpPr>
        <p:spPr/>
        <p:txBody>
          <a:bodyPr/>
          <a:lstStyle/>
          <a:p>
            <a:fld id="{E40CBD55-98D6-482A-A5E1-882E8908E56A}" type="slidenum">
              <a:rPr lang="en-GB" sz="2000" dirty="0" smtClean="0">
                <a:latin typeface="Raleway"/>
              </a:rPr>
              <a:t>9</a:t>
            </a:fld>
            <a:endParaRPr lang="en-GB" sz="2000">
              <a:latin typeface="Raleway"/>
              <a:cs typeface="Calibri" panose="020F0502020204030204"/>
            </a:endParaRPr>
          </a:p>
        </p:txBody>
      </p:sp>
      <p:grpSp>
        <p:nvGrpSpPr>
          <p:cNvPr id="11" name="Group 10"/>
          <p:cNvGrpSpPr/>
          <p:nvPr/>
        </p:nvGrpSpPr>
        <p:grpSpPr>
          <a:xfrm>
            <a:off x="838200" y="1304925"/>
            <a:ext cx="10290048" cy="4248152"/>
            <a:chOff x="0" y="0"/>
            <a:chExt cx="23376" cy="10002"/>
          </a:xfrm>
        </p:grpSpPr>
        <p:sp>
          <p:nvSpPr>
            <p:cNvPr id="12" name="Rectangles 6"/>
            <p:cNvSpPr/>
            <p:nvPr/>
          </p:nvSpPr>
          <p:spPr>
            <a:xfrm>
              <a:off x="5237" y="3974"/>
              <a:ext cx="18139" cy="99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GB"/>
            </a:p>
          </p:txBody>
        </p:sp>
        <p:graphicFrame>
          <p:nvGraphicFramePr>
            <p:cNvPr id="13" name="Chart 12"/>
            <p:cNvGraphicFramePr/>
            <p:nvPr>
              <p:extLst>
                <p:ext uri="{D42A27DB-BD31-4B8C-83A1-F6EECF244321}">
                  <p14:modId xmlns:p14="http://schemas.microsoft.com/office/powerpoint/2010/main" val="1320238990"/>
                </p:ext>
              </p:extLst>
            </p:nvPr>
          </p:nvGraphicFramePr>
          <p:xfrm>
            <a:off x="8526" y="0"/>
            <a:ext cx="12074" cy="99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p:nvPr>
              <p:extLst>
                <p:ext uri="{D42A27DB-BD31-4B8C-83A1-F6EECF244321}">
                  <p14:modId xmlns:p14="http://schemas.microsoft.com/office/powerpoint/2010/main" val="3949622280"/>
                </p:ext>
              </p:extLst>
            </p:nvPr>
          </p:nvGraphicFramePr>
          <p:xfrm>
            <a:off x="0" y="89"/>
            <a:ext cx="12074" cy="9913"/>
          </p:xfrm>
          <a:graphic>
            <a:graphicData uri="http://schemas.openxmlformats.org/drawingml/2006/chart">
              <c:chart xmlns:c="http://schemas.openxmlformats.org/drawingml/2006/chart" xmlns:r="http://schemas.openxmlformats.org/officeDocument/2006/relationships" r:id="rId5"/>
            </a:graphicData>
          </a:graphic>
        </p:graphicFrame>
      </p:grpSp>
    </p:spTree>
  </p:cSld>
  <p:clrMapOvr>
    <a:masterClrMapping/>
  </p:clrMapOvr>
  <p:timing>
    <p:tnLst>
      <p:par>
        <p:cTn id="1" dur="indefinite" restart="never" nodeType="tmRoot"/>
      </p:par>
    </p:tnLst>
  </p:timing>
</p:sld>
</file>

<file path=ppt/theme/theme1.xml><?xml version="1.0" encoding="utf-8"?>
<a:theme xmlns:a="http://schemas.openxmlformats.org/drawingml/2006/main" name="AHIES_Presentation_2021_Use of Maps">
  <a:themeElements>
    <a:clrScheme name="Custom 4">
      <a:dk1>
        <a:sysClr val="windowText" lastClr="000000"/>
      </a:dk1>
      <a:lt1>
        <a:sysClr val="window" lastClr="FFFFFF"/>
      </a:lt1>
      <a:dk2>
        <a:srgbClr val="002060"/>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702</Words>
  <Application>Microsoft Office PowerPoint</Application>
  <PresentationFormat>Widescreen</PresentationFormat>
  <Paragraphs>190</Paragraphs>
  <Slides>18</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Calibri</vt:lpstr>
      <vt:lpstr>Calibri Light</vt:lpstr>
      <vt:lpstr>Cambria</vt:lpstr>
      <vt:lpstr>Century Gothic</vt:lpstr>
      <vt:lpstr>Crimson Text</vt:lpstr>
      <vt:lpstr>Raleway</vt:lpstr>
      <vt:lpstr>Times New Roman</vt:lpstr>
      <vt:lpstr>Trebuchet MS</vt:lpstr>
      <vt:lpstr>Wingdings</vt:lpstr>
      <vt:lpstr>AHIES_Presentation_2021_Use of Maps</vt:lpstr>
      <vt:lpstr>PRESS RELEASE</vt:lpstr>
      <vt:lpstr>In this release, we present:</vt:lpstr>
      <vt:lpstr>Definition and Measurement of PPI and Inflation (1/2)</vt:lpstr>
      <vt:lpstr>Definition and Measurement of PPI and Inflation (2/2)</vt:lpstr>
      <vt:lpstr>Reference Periods - PPI and Inflation </vt:lpstr>
      <vt:lpstr>PPI Weights </vt:lpstr>
      <vt:lpstr>Producer Price Index and Producer Inflation for October 2022</vt:lpstr>
      <vt:lpstr>Disaggregation of the 2022 Producer Inflation by Sectors</vt:lpstr>
      <vt:lpstr>Disaggregation of the 2022 Producer Inflation by Sub-Sectors</vt:lpstr>
      <vt:lpstr>Sub-Sector Disaggregation – Sept Vs. Octo. 2022</vt:lpstr>
      <vt:lpstr>Manufacturing Sub-Sector </vt:lpstr>
      <vt:lpstr>Mining and Quarrying Sub-sector</vt:lpstr>
      <vt:lpstr>Water supply, sewerage, and waste management Sub-Sector </vt:lpstr>
      <vt:lpstr>Construction Sub-Sector</vt:lpstr>
      <vt:lpstr>Services Sub-sector</vt:lpstr>
      <vt:lpstr>Highlights (1/2)</vt:lpstr>
      <vt:lpstr>Highlights (2/2)</vt:lpstr>
      <vt:lpstr>Thank You   For enquiries, please contact  Mr. Anthony Krakah Head, Industrial Statistics, Ghana Statistical Service Email: anthony.krakah@statsghana.gov.gh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AUGUSTA OKANTEY</dc:creator>
  <cp:lastModifiedBy>Microsoft account</cp:lastModifiedBy>
  <cp:revision>22</cp:revision>
  <dcterms:created xsi:type="dcterms:W3CDTF">2022-11-14T08:58:00Z</dcterms:created>
  <dcterms:modified xsi:type="dcterms:W3CDTF">2022-11-16T08:43:30Z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17186EBDAF0A4148B0F6CA35B9710F97</vt:lpwstr>
  </property>
  <property fmtid="{D5CDD505-2E9C-101B-9397-08002B2CF9AE}" pid="3" name="KSOProductBuildVer">
    <vt:lpwstr>2057-11.2.0.11380</vt:lpwstr>
  </property>
</Properties>
</file>